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545" r:id="rId2"/>
    <p:sldId id="540" r:id="rId3"/>
    <p:sldId id="527" r:id="rId4"/>
    <p:sldId id="560" r:id="rId5"/>
    <p:sldId id="547" r:id="rId6"/>
    <p:sldId id="568" r:id="rId7"/>
    <p:sldId id="569" r:id="rId8"/>
    <p:sldId id="570" r:id="rId9"/>
    <p:sldId id="546" r:id="rId10"/>
    <p:sldId id="554" r:id="rId11"/>
    <p:sldId id="555" r:id="rId12"/>
    <p:sldId id="556" r:id="rId13"/>
    <p:sldId id="557" r:id="rId14"/>
    <p:sldId id="558" r:id="rId15"/>
    <p:sldId id="550" r:id="rId16"/>
    <p:sldId id="559" r:id="rId17"/>
    <p:sldId id="567" r:id="rId18"/>
    <p:sldId id="56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31" userDrawn="1">
          <p15:clr>
            <a:srgbClr val="A4A3A4"/>
          </p15:clr>
        </p15:guide>
        <p15:guide id="2" pos="325" userDrawn="1">
          <p15:clr>
            <a:srgbClr val="A4A3A4"/>
          </p15:clr>
        </p15:guide>
        <p15:guide id="3" pos="7355" userDrawn="1">
          <p15:clr>
            <a:srgbClr val="A4A3A4"/>
          </p15:clr>
        </p15:guide>
        <p15:guide id="4" orient="horz" pos="4065"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ha jain" initials="nj" lastIdx="21" clrIdx="0">
    <p:extLst>
      <p:ext uri="{19B8F6BF-5375-455C-9EA6-DF929625EA0E}">
        <p15:presenceInfo xmlns:p15="http://schemas.microsoft.com/office/powerpoint/2012/main" userId="neha jain" providerId="None"/>
      </p:ext>
    </p:extLst>
  </p:cmAuthor>
  <p:cmAuthor id="2" name="Aaditya Gupta" initials="AG" lastIdx="6" clrIdx="1">
    <p:extLst>
      <p:ext uri="{19B8F6BF-5375-455C-9EA6-DF929625EA0E}">
        <p15:presenceInfo xmlns:p15="http://schemas.microsoft.com/office/powerpoint/2012/main" userId="Aaditya Gupta" providerId="None"/>
      </p:ext>
    </p:extLst>
  </p:cmAuthor>
  <p:cmAuthor id="3" name="Nitya Tax" initials="NT" lastIdx="8" clrIdx="2">
    <p:extLst>
      <p:ext uri="{19B8F6BF-5375-455C-9EA6-DF929625EA0E}">
        <p15:presenceInfo xmlns:p15="http://schemas.microsoft.com/office/powerpoint/2012/main" userId="4650d4d76a95456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8F99"/>
    <a:srgbClr val="86D2DA"/>
    <a:srgbClr val="FFC000"/>
    <a:srgbClr val="EF474D"/>
    <a:srgbClr val="F8D7CD"/>
    <a:srgbClr val="898989"/>
    <a:srgbClr val="FF9982"/>
    <a:srgbClr val="FABAA0"/>
    <a:srgbClr val="FFC0FF"/>
    <a:srgbClr val="2F8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76" autoAdjust="0"/>
    <p:restoredTop sz="95332" autoAdjust="0"/>
  </p:normalViewPr>
  <p:slideViewPr>
    <p:cSldViewPr snapToGrid="0">
      <p:cViewPr varScale="1">
        <p:scale>
          <a:sx n="64" d="100"/>
          <a:sy n="64" d="100"/>
        </p:scale>
        <p:origin x="1056" y="60"/>
      </p:cViewPr>
      <p:guideLst>
        <p:guide orient="horz" pos="731"/>
        <p:guide pos="325"/>
        <p:guide pos="7355"/>
        <p:guide orient="horz" pos="4065"/>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1789C0-48DA-4450-8A16-8904AED4C95C}" type="datetimeFigureOut">
              <a:rPr lang="en-US" smtClean="0"/>
              <a:t>2/2/2018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C1A806F-B423-4664-A90B-346304336C6E}" type="slidenum">
              <a:rPr lang="en-US" smtClean="0"/>
              <a:t>‹#›</a:t>
            </a:fld>
            <a:endParaRPr lang="en-US" dirty="0"/>
          </a:p>
        </p:txBody>
      </p:sp>
    </p:spTree>
    <p:extLst>
      <p:ext uri="{BB962C8B-B14F-4D97-AF65-F5344CB8AC3E}">
        <p14:creationId xmlns:p14="http://schemas.microsoft.com/office/powerpoint/2010/main" val="22714324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A0DAB5-9032-4B98-8620-04E9EB673E6F}" type="datetimeFigureOut">
              <a:rPr lang="en-US" smtClean="0"/>
              <a:t>2/2/2018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CFCF46-8A50-449B-A7E4-EBBD5D08F4DD}" type="slidenum">
              <a:rPr lang="en-US" smtClean="0"/>
              <a:t>‹#›</a:t>
            </a:fld>
            <a:endParaRPr lang="en-US" dirty="0"/>
          </a:p>
        </p:txBody>
      </p:sp>
    </p:spTree>
    <p:extLst>
      <p:ext uri="{BB962C8B-B14F-4D97-AF65-F5344CB8AC3E}">
        <p14:creationId xmlns:p14="http://schemas.microsoft.com/office/powerpoint/2010/main" val="21213251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6CFCF46-8A50-449B-A7E4-EBBD5D08F4DD}" type="slidenum">
              <a:rPr lang="en-US" smtClean="0"/>
              <a:t>1</a:t>
            </a:fld>
            <a:endParaRPr lang="en-US" dirty="0"/>
          </a:p>
        </p:txBody>
      </p:sp>
    </p:spTree>
    <p:extLst>
      <p:ext uri="{BB962C8B-B14F-4D97-AF65-F5344CB8AC3E}">
        <p14:creationId xmlns:p14="http://schemas.microsoft.com/office/powerpoint/2010/main" val="195756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6CFCF46-8A50-449B-A7E4-EBBD5D08F4DD}" type="slidenum">
              <a:rPr lang="en-US" smtClean="0"/>
              <a:t>2</a:t>
            </a:fld>
            <a:endParaRPr lang="en-US" dirty="0"/>
          </a:p>
        </p:txBody>
      </p:sp>
    </p:spTree>
    <p:extLst>
      <p:ext uri="{BB962C8B-B14F-4D97-AF65-F5344CB8AC3E}">
        <p14:creationId xmlns:p14="http://schemas.microsoft.com/office/powerpoint/2010/main" val="1359813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6CFCF46-8A50-449B-A7E4-EBBD5D08F4DD}" type="slidenum">
              <a:rPr lang="en-US" smtClean="0"/>
              <a:t>18</a:t>
            </a:fld>
            <a:endParaRPr lang="en-US" dirty="0"/>
          </a:p>
        </p:txBody>
      </p:sp>
    </p:spTree>
    <p:extLst>
      <p:ext uri="{BB962C8B-B14F-4D97-AF65-F5344CB8AC3E}">
        <p14:creationId xmlns:p14="http://schemas.microsoft.com/office/powerpoint/2010/main" val="1212554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DE17E59A-BBC3-48F6-B97C-D641F18243C0}" type="slidenum">
              <a:rPr lang="en-US" smtClean="0"/>
              <a:t>‹#›</a:t>
            </a:fld>
            <a:endParaRPr lang="en-US" dirty="0"/>
          </a:p>
        </p:txBody>
      </p:sp>
      <p:sp>
        <p:nvSpPr>
          <p:cNvPr id="9"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©Nitya Tax Associates. All Rights Reserved</a:t>
            </a:r>
          </a:p>
        </p:txBody>
      </p:sp>
    </p:spTree>
    <p:extLst>
      <p:ext uri="{BB962C8B-B14F-4D97-AF65-F5344CB8AC3E}">
        <p14:creationId xmlns:p14="http://schemas.microsoft.com/office/powerpoint/2010/main" val="1044800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©Nitya Tax Associates. All Rights Reserved</a:t>
            </a:r>
          </a:p>
        </p:txBody>
      </p:sp>
      <p:sp>
        <p:nvSpPr>
          <p:cNvPr id="6" name="Slide Number Placeholder 5"/>
          <p:cNvSpPr>
            <a:spLocks noGrp="1"/>
          </p:cNvSpPr>
          <p:nvPr>
            <p:ph type="sldNum" sz="quarter" idx="12"/>
          </p:nvPr>
        </p:nvSpPr>
        <p:spPr/>
        <p:txBody>
          <a:bodyPr/>
          <a:lstStyle/>
          <a:p>
            <a:fld id="{DE17E59A-BBC3-48F6-B97C-D641F18243C0}" type="slidenum">
              <a:rPr lang="en-US" smtClean="0"/>
              <a:t>‹#›</a:t>
            </a:fld>
            <a:endParaRPr lang="en-US" dirty="0"/>
          </a:p>
        </p:txBody>
      </p:sp>
    </p:spTree>
    <p:extLst>
      <p:ext uri="{BB962C8B-B14F-4D97-AF65-F5344CB8AC3E}">
        <p14:creationId xmlns:p14="http://schemas.microsoft.com/office/powerpoint/2010/main" val="239237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a:t>©Nitya Tax Associates. All Rights Reserved</a:t>
            </a:r>
          </a:p>
        </p:txBody>
      </p:sp>
      <p:sp>
        <p:nvSpPr>
          <p:cNvPr id="9" name="Slide Number Placeholder 8"/>
          <p:cNvSpPr>
            <a:spLocks noGrp="1"/>
          </p:cNvSpPr>
          <p:nvPr>
            <p:ph type="sldNum" sz="quarter" idx="12"/>
          </p:nvPr>
        </p:nvSpPr>
        <p:spPr/>
        <p:txBody>
          <a:bodyPr/>
          <a:lstStyle/>
          <a:p>
            <a:fld id="{DE17E59A-BBC3-48F6-B97C-D641F18243C0}"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73738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with paragraphy style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a:t>
            </a:r>
            <a:endParaRPr lang="en-IN" dirty="0"/>
          </a:p>
        </p:txBody>
      </p:sp>
      <p:sp>
        <p:nvSpPr>
          <p:cNvPr id="3" name="Slide Number Placeholder 2"/>
          <p:cNvSpPr>
            <a:spLocks noGrp="1"/>
          </p:cNvSpPr>
          <p:nvPr>
            <p:ph type="sldNum" sz="quarter" idx="10"/>
          </p:nvPr>
        </p:nvSpPr>
        <p:spPr/>
        <p:txBody>
          <a:bodyPr/>
          <a:lstStyle/>
          <a:p>
            <a:r>
              <a:rPr lang="en-IN" dirty="0"/>
              <a:t>Page </a:t>
            </a:r>
            <a:fld id="{46AA97BE-287C-4D3C-BC2D-43FE9BE756F7}" type="slidenum">
              <a:rPr lang="en-IN" smtClean="0"/>
              <a:pPr/>
              <a:t>‹#›</a:t>
            </a:fld>
            <a:endParaRPr lang="en-IN" dirty="0"/>
          </a:p>
        </p:txBody>
      </p:sp>
      <p:sp>
        <p:nvSpPr>
          <p:cNvPr id="5" name="Text Placeholder 4"/>
          <p:cNvSpPr>
            <a:spLocks noGrp="1"/>
          </p:cNvSpPr>
          <p:nvPr>
            <p:ph type="body" sz="quarter" idx="11" hasCustomPrompt="1"/>
          </p:nvPr>
        </p:nvSpPr>
        <p:spPr>
          <a:xfrm>
            <a:off x="527050" y="1509184"/>
            <a:ext cx="11137900" cy="4800600"/>
          </a:xfrm>
        </p:spPr>
        <p:txBody>
          <a:bodyPr/>
          <a:lstStyle>
            <a:lvl1pPr marL="0" marR="0" indent="0" algn="l" defTabSz="1219170" rtl="0" eaLnBrk="1" fontAlgn="auto" latinLnBrk="0" hangingPunct="1">
              <a:lnSpc>
                <a:spcPct val="100000"/>
              </a:lnSpc>
              <a:spcBef>
                <a:spcPts val="267"/>
              </a:spcBef>
              <a:spcAft>
                <a:spcPts val="0"/>
              </a:spcAft>
              <a:buClr>
                <a:srgbClr val="28C6CA"/>
              </a:buClr>
              <a:buSzTx/>
              <a:buFont typeface="Arial" pitchFamily="34" charset="0"/>
              <a:buNone/>
              <a:tabLst/>
              <a:defRPr baseline="0"/>
            </a:lvl1pPr>
            <a:lvl2pPr marL="0" indent="0">
              <a:spcBef>
                <a:spcPts val="267"/>
              </a:spcBef>
              <a:buNone/>
              <a:defRPr/>
            </a:lvl2pPr>
            <a:lvl3pPr marL="0" indent="0">
              <a:spcBef>
                <a:spcPts val="267"/>
              </a:spcBef>
              <a:buNone/>
              <a:defRPr/>
            </a:lvl3pPr>
            <a:lvl4pPr marL="0" indent="0">
              <a:spcBef>
                <a:spcPts val="267"/>
              </a:spcBef>
              <a:buNone/>
              <a:defRPr/>
            </a:lvl4pPr>
            <a:lvl5pPr marL="0" indent="0">
              <a:spcBef>
                <a:spcPts val="267"/>
              </a:spcBef>
              <a:buNone/>
              <a:defRPr/>
            </a:lvl5pPr>
          </a:lstStyle>
          <a:p>
            <a:pPr marL="0" marR="0" lvl="0" indent="0" algn="l" defTabSz="1219170" rtl="0" eaLnBrk="1" fontAlgn="auto" latinLnBrk="0" hangingPunct="1">
              <a:lnSpc>
                <a:spcPct val="100000"/>
              </a:lnSpc>
              <a:spcBef>
                <a:spcPts val="267"/>
              </a:spcBef>
              <a:spcAft>
                <a:spcPts val="0"/>
              </a:spcAft>
              <a:buClr>
                <a:srgbClr val="28C6CA"/>
              </a:buClr>
              <a:buSzTx/>
              <a:buFont typeface="Arial" pitchFamily="34" charset="0"/>
              <a:buNone/>
              <a:tabLst/>
              <a:defRPr/>
            </a:pPr>
            <a:r>
              <a:rPr lang="en-US" dirty="0"/>
              <a:t>Click to add text Click to add text Click to add text Click to add text Click to add text Click to add text Click to add text Click to add text Click to add text Click to add text Click to add text </a:t>
            </a:r>
          </a:p>
          <a:p>
            <a:pPr marL="0" marR="0" lvl="0" indent="0" algn="l" defTabSz="1219170" rtl="0" eaLnBrk="1" fontAlgn="auto" latinLnBrk="0" hangingPunct="1">
              <a:lnSpc>
                <a:spcPct val="100000"/>
              </a:lnSpc>
              <a:spcBef>
                <a:spcPts val="267"/>
              </a:spcBef>
              <a:spcAft>
                <a:spcPts val="0"/>
              </a:spcAft>
              <a:buClr>
                <a:srgbClr val="28C6CA"/>
              </a:buClr>
              <a:buSzTx/>
              <a:buFont typeface="Arial" pitchFamily="34" charset="0"/>
              <a:buNone/>
              <a:tabLst/>
              <a:defRPr/>
            </a:pPr>
            <a:endParaRPr lang="en-US" dirty="0"/>
          </a:p>
          <a:p>
            <a:pPr marL="0" marR="0" lvl="0" indent="0" algn="l" defTabSz="1219170" rtl="0" eaLnBrk="1" fontAlgn="auto" latinLnBrk="0" hangingPunct="1">
              <a:lnSpc>
                <a:spcPct val="100000"/>
              </a:lnSpc>
              <a:spcBef>
                <a:spcPts val="267"/>
              </a:spcBef>
              <a:spcAft>
                <a:spcPts val="0"/>
              </a:spcAft>
              <a:buClr>
                <a:srgbClr val="28C6CA"/>
              </a:buClr>
              <a:buSzTx/>
              <a:buFont typeface="Arial" pitchFamily="34" charset="0"/>
              <a:buNone/>
              <a:tabLst/>
              <a:defRPr/>
            </a:pPr>
            <a:endParaRPr lang="en-US" dirty="0"/>
          </a:p>
          <a:p>
            <a:pPr marL="0" marR="0" lvl="0" indent="0" algn="l" defTabSz="1219170" rtl="0" eaLnBrk="1" fontAlgn="auto" latinLnBrk="0" hangingPunct="1">
              <a:lnSpc>
                <a:spcPct val="100000"/>
              </a:lnSpc>
              <a:spcBef>
                <a:spcPts val="267"/>
              </a:spcBef>
              <a:spcAft>
                <a:spcPts val="0"/>
              </a:spcAft>
              <a:buClr>
                <a:srgbClr val="28C6CA"/>
              </a:buClr>
              <a:buSzTx/>
              <a:buFont typeface="Arial" pitchFamily="34" charset="0"/>
              <a:buNone/>
              <a:tabLst/>
              <a:defRPr/>
            </a:pPr>
            <a:endParaRPr lang="en-US" dirty="0"/>
          </a:p>
          <a:p>
            <a:pPr marL="0" marR="0" lvl="0" indent="0" algn="l" defTabSz="1219170" rtl="0" eaLnBrk="1" fontAlgn="auto" latinLnBrk="0" hangingPunct="1">
              <a:lnSpc>
                <a:spcPct val="100000"/>
              </a:lnSpc>
              <a:spcBef>
                <a:spcPts val="267"/>
              </a:spcBef>
              <a:spcAft>
                <a:spcPts val="0"/>
              </a:spcAft>
              <a:buClr>
                <a:srgbClr val="28C6CA"/>
              </a:buClr>
              <a:buSzTx/>
              <a:buFont typeface="Arial" pitchFamily="34" charset="0"/>
              <a:buNone/>
              <a:tabLst/>
              <a:defRPr/>
            </a:pPr>
            <a:endParaRPr lang="en-US" dirty="0"/>
          </a:p>
          <a:p>
            <a:pPr marL="0" marR="0" lvl="0" indent="0" algn="l" defTabSz="1219170" rtl="0" eaLnBrk="1" fontAlgn="auto" latinLnBrk="0" hangingPunct="1">
              <a:lnSpc>
                <a:spcPct val="100000"/>
              </a:lnSpc>
              <a:spcBef>
                <a:spcPts val="267"/>
              </a:spcBef>
              <a:spcAft>
                <a:spcPts val="0"/>
              </a:spcAft>
              <a:buClr>
                <a:srgbClr val="28C6CA"/>
              </a:buClr>
              <a:buSzTx/>
              <a:buFont typeface="Arial" pitchFamily="34" charset="0"/>
              <a:buNone/>
              <a:tabLst/>
              <a:defRPr/>
            </a:pPr>
            <a:endParaRPr lang="en-US" dirty="0"/>
          </a:p>
          <a:p>
            <a:pPr marL="0" marR="0" lvl="0" indent="0" algn="l" defTabSz="1219170" rtl="0" eaLnBrk="1" fontAlgn="auto" latinLnBrk="0" hangingPunct="1">
              <a:lnSpc>
                <a:spcPct val="100000"/>
              </a:lnSpc>
              <a:spcBef>
                <a:spcPts val="267"/>
              </a:spcBef>
              <a:spcAft>
                <a:spcPts val="0"/>
              </a:spcAft>
              <a:buClr>
                <a:srgbClr val="28C6CA"/>
              </a:buClr>
              <a:buSzTx/>
              <a:buFont typeface="Arial" pitchFamily="34" charset="0"/>
              <a:buNone/>
              <a:tabLst/>
              <a:defRPr/>
            </a:pPr>
            <a:endParaRPr lang="en-US" dirty="0"/>
          </a:p>
          <a:p>
            <a:pPr marL="0" marR="0" lvl="0" indent="0" algn="l" defTabSz="1219170" rtl="0" eaLnBrk="1" fontAlgn="auto" latinLnBrk="0" hangingPunct="1">
              <a:lnSpc>
                <a:spcPct val="100000"/>
              </a:lnSpc>
              <a:spcBef>
                <a:spcPts val="267"/>
              </a:spcBef>
              <a:spcAft>
                <a:spcPts val="0"/>
              </a:spcAft>
              <a:buClr>
                <a:srgbClr val="28C6CA"/>
              </a:buClr>
              <a:buSzTx/>
              <a:buFont typeface="Arial" pitchFamily="34" charset="0"/>
              <a:buNone/>
              <a:tabLst/>
              <a:defRPr/>
            </a:pPr>
            <a:endParaRPr lang="en-US" dirty="0"/>
          </a:p>
          <a:p>
            <a:pPr marL="0" marR="0" lvl="0" indent="0" algn="l" defTabSz="1219170" rtl="0" eaLnBrk="1" fontAlgn="auto" latinLnBrk="0" hangingPunct="1">
              <a:lnSpc>
                <a:spcPct val="100000"/>
              </a:lnSpc>
              <a:spcBef>
                <a:spcPts val="267"/>
              </a:spcBef>
              <a:spcAft>
                <a:spcPts val="0"/>
              </a:spcAft>
              <a:buClr>
                <a:srgbClr val="28C6CA"/>
              </a:buClr>
              <a:buSzTx/>
              <a:buFont typeface="Arial" pitchFamily="34" charset="0"/>
              <a:buNone/>
              <a:tabLst/>
              <a:defRPr/>
            </a:pP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8950" y="193119"/>
            <a:ext cx="685800" cy="655655"/>
          </a:xfrm>
          <a:prstGeom prst="rect">
            <a:avLst/>
          </a:prstGeom>
        </p:spPr>
      </p:pic>
    </p:spTree>
    <p:extLst>
      <p:ext uri="{BB962C8B-B14F-4D97-AF65-F5344CB8AC3E}">
        <p14:creationId xmlns:p14="http://schemas.microsoft.com/office/powerpoint/2010/main" val="322689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©Nitya Tax Associates. All Rights Reserved</a:t>
            </a:r>
          </a:p>
        </p:txBody>
      </p:sp>
      <p:sp>
        <p:nvSpPr>
          <p:cNvPr id="6" name="Slide Number Placeholder 5"/>
          <p:cNvSpPr>
            <a:spLocks noGrp="1"/>
          </p:cNvSpPr>
          <p:nvPr>
            <p:ph type="sldNum" sz="quarter" idx="12"/>
          </p:nvPr>
        </p:nvSpPr>
        <p:spPr/>
        <p:txBody>
          <a:bodyPr/>
          <a:lstStyle/>
          <a:p>
            <a:fld id="{DE17E59A-BBC3-48F6-B97C-D641F18243C0}" type="slidenum">
              <a:rPr lang="en-US" smtClean="0"/>
              <a:t>‹#›</a:t>
            </a:fld>
            <a:endParaRPr lang="en-US" dirty="0"/>
          </a:p>
        </p:txBody>
      </p:sp>
    </p:spTree>
    <p:extLst>
      <p:ext uri="{BB962C8B-B14F-4D97-AF65-F5344CB8AC3E}">
        <p14:creationId xmlns:p14="http://schemas.microsoft.com/office/powerpoint/2010/main" val="306820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©Nitya Tax Associates. All Rights Reserved</a:t>
            </a:r>
          </a:p>
        </p:txBody>
      </p:sp>
      <p:sp>
        <p:nvSpPr>
          <p:cNvPr id="6" name="Slide Number Placeholder 5"/>
          <p:cNvSpPr>
            <a:spLocks noGrp="1"/>
          </p:cNvSpPr>
          <p:nvPr>
            <p:ph type="sldNum" sz="quarter" idx="12"/>
          </p:nvPr>
        </p:nvSpPr>
        <p:spPr/>
        <p:txBody>
          <a:bodyPr/>
          <a:lstStyle/>
          <a:p>
            <a:fld id="{DE17E59A-BBC3-48F6-B97C-D641F18243C0}" type="slidenum">
              <a:rPr lang="en-US" smtClean="0"/>
              <a:t>‹#›</a:t>
            </a:fld>
            <a:endParaRPr lang="en-US" dirty="0"/>
          </a:p>
        </p:txBody>
      </p:sp>
    </p:spTree>
    <p:extLst>
      <p:ext uri="{BB962C8B-B14F-4D97-AF65-F5344CB8AC3E}">
        <p14:creationId xmlns:p14="http://schemas.microsoft.com/office/powerpoint/2010/main" val="4019044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©Nitya Tax Associates. All Rights Reserved</a:t>
            </a:r>
          </a:p>
        </p:txBody>
      </p:sp>
      <p:sp>
        <p:nvSpPr>
          <p:cNvPr id="7" name="Slide Number Placeholder 6"/>
          <p:cNvSpPr>
            <a:spLocks noGrp="1"/>
          </p:cNvSpPr>
          <p:nvPr>
            <p:ph type="sldNum" sz="quarter" idx="12"/>
          </p:nvPr>
        </p:nvSpPr>
        <p:spPr/>
        <p:txBody>
          <a:bodyPr/>
          <a:lstStyle/>
          <a:p>
            <a:fld id="{DE17E59A-BBC3-48F6-B97C-D641F18243C0}" type="slidenum">
              <a:rPr lang="en-US" smtClean="0"/>
              <a:t>‹#›</a:t>
            </a:fld>
            <a:endParaRPr lang="en-US" dirty="0"/>
          </a:p>
        </p:txBody>
      </p:sp>
    </p:spTree>
    <p:extLst>
      <p:ext uri="{BB962C8B-B14F-4D97-AF65-F5344CB8AC3E}">
        <p14:creationId xmlns:p14="http://schemas.microsoft.com/office/powerpoint/2010/main" val="3290992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a:t>©Nitya Tax Associates. All Rights Reserved</a:t>
            </a:r>
          </a:p>
        </p:txBody>
      </p:sp>
      <p:sp>
        <p:nvSpPr>
          <p:cNvPr id="9" name="Slide Number Placeholder 8"/>
          <p:cNvSpPr>
            <a:spLocks noGrp="1"/>
          </p:cNvSpPr>
          <p:nvPr>
            <p:ph type="sldNum" sz="quarter" idx="12"/>
          </p:nvPr>
        </p:nvSpPr>
        <p:spPr/>
        <p:txBody>
          <a:bodyPr/>
          <a:lstStyle/>
          <a:p>
            <a:fld id="{DE17E59A-BBC3-48F6-B97C-D641F18243C0}" type="slidenum">
              <a:rPr lang="en-US" smtClean="0"/>
              <a:t>‹#›</a:t>
            </a:fld>
            <a:endParaRPr lang="en-US" dirty="0"/>
          </a:p>
        </p:txBody>
      </p:sp>
    </p:spTree>
    <p:extLst>
      <p:ext uri="{BB962C8B-B14F-4D97-AF65-F5344CB8AC3E}">
        <p14:creationId xmlns:p14="http://schemas.microsoft.com/office/powerpoint/2010/main" val="126237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a:t>©Nitya Tax Associates. All Rights Reserved</a:t>
            </a:r>
          </a:p>
        </p:txBody>
      </p:sp>
      <p:sp>
        <p:nvSpPr>
          <p:cNvPr id="5" name="Slide Number Placeholder 4"/>
          <p:cNvSpPr>
            <a:spLocks noGrp="1"/>
          </p:cNvSpPr>
          <p:nvPr>
            <p:ph type="sldNum" sz="quarter" idx="12"/>
          </p:nvPr>
        </p:nvSpPr>
        <p:spPr/>
        <p:txBody>
          <a:bodyPr/>
          <a:lstStyle/>
          <a:p>
            <a:fld id="{DE17E59A-BBC3-48F6-B97C-D641F18243C0}" type="slidenum">
              <a:rPr lang="en-US" smtClean="0"/>
              <a:t>‹#›</a:t>
            </a:fld>
            <a:endParaRPr lang="en-US" dirty="0"/>
          </a:p>
        </p:txBody>
      </p:sp>
    </p:spTree>
    <p:extLst>
      <p:ext uri="{BB962C8B-B14F-4D97-AF65-F5344CB8AC3E}">
        <p14:creationId xmlns:p14="http://schemas.microsoft.com/office/powerpoint/2010/main" val="332292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©Nitya Tax Associates. All Rights Reserved</a:t>
            </a:r>
          </a:p>
        </p:txBody>
      </p:sp>
      <p:sp>
        <p:nvSpPr>
          <p:cNvPr id="4" name="Slide Number Placeholder 3"/>
          <p:cNvSpPr>
            <a:spLocks noGrp="1"/>
          </p:cNvSpPr>
          <p:nvPr>
            <p:ph type="sldNum" sz="quarter" idx="12"/>
          </p:nvPr>
        </p:nvSpPr>
        <p:spPr/>
        <p:txBody>
          <a:bodyPr/>
          <a:lstStyle/>
          <a:p>
            <a:fld id="{DE17E59A-BBC3-48F6-B97C-D641F18243C0}" type="slidenum">
              <a:rPr lang="en-US" smtClean="0"/>
              <a:t>‹#›</a:t>
            </a:fld>
            <a:endParaRPr lang="en-US" dirty="0"/>
          </a:p>
        </p:txBody>
      </p:sp>
    </p:spTree>
    <p:extLst>
      <p:ext uri="{BB962C8B-B14F-4D97-AF65-F5344CB8AC3E}">
        <p14:creationId xmlns:p14="http://schemas.microsoft.com/office/powerpoint/2010/main" val="1195613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©Nitya Tax Associates. All Rights Reserved</a:t>
            </a:r>
          </a:p>
        </p:txBody>
      </p:sp>
      <p:sp>
        <p:nvSpPr>
          <p:cNvPr id="7" name="Slide Number Placeholder 6"/>
          <p:cNvSpPr>
            <a:spLocks noGrp="1"/>
          </p:cNvSpPr>
          <p:nvPr>
            <p:ph type="sldNum" sz="quarter" idx="12"/>
          </p:nvPr>
        </p:nvSpPr>
        <p:spPr/>
        <p:txBody>
          <a:bodyPr/>
          <a:lstStyle/>
          <a:p>
            <a:fld id="{DE17E59A-BBC3-48F6-B97C-D641F18243C0}" type="slidenum">
              <a:rPr lang="en-US" smtClean="0"/>
              <a:t>‹#›</a:t>
            </a:fld>
            <a:endParaRPr lang="en-US" dirty="0"/>
          </a:p>
        </p:txBody>
      </p:sp>
    </p:spTree>
    <p:extLst>
      <p:ext uri="{BB962C8B-B14F-4D97-AF65-F5344CB8AC3E}">
        <p14:creationId xmlns:p14="http://schemas.microsoft.com/office/powerpoint/2010/main" val="3656962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©Nitya Tax Associates. All Rights Reserved</a:t>
            </a:r>
          </a:p>
        </p:txBody>
      </p:sp>
      <p:sp>
        <p:nvSpPr>
          <p:cNvPr id="7" name="Slide Number Placeholder 6"/>
          <p:cNvSpPr>
            <a:spLocks noGrp="1"/>
          </p:cNvSpPr>
          <p:nvPr>
            <p:ph type="sldNum" sz="quarter" idx="12"/>
          </p:nvPr>
        </p:nvSpPr>
        <p:spPr/>
        <p:txBody>
          <a:bodyPr/>
          <a:lstStyle/>
          <a:p>
            <a:fld id="{DE17E59A-BBC3-48F6-B97C-D641F18243C0}" type="slidenum">
              <a:rPr lang="en-US" smtClean="0"/>
              <a:t>‹#›</a:t>
            </a:fld>
            <a:endParaRPr lang="en-US" dirty="0"/>
          </a:p>
        </p:txBody>
      </p:sp>
    </p:spTree>
    <p:extLst>
      <p:ext uri="{BB962C8B-B14F-4D97-AF65-F5344CB8AC3E}">
        <p14:creationId xmlns:p14="http://schemas.microsoft.com/office/powerpoint/2010/main" val="2483169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17E59A-BBC3-48F6-B97C-D641F18243C0}" type="slidenum">
              <a:rPr lang="en-US" smtClean="0"/>
              <a:t>‹#›</a:t>
            </a:fld>
            <a:endParaRPr lang="en-US" dirty="0"/>
          </a:p>
        </p:txBody>
      </p:sp>
      <p:sp>
        <p:nvSpPr>
          <p:cNvPr id="7" name="Footer Placeholder 3"/>
          <p:cNvSpPr txBox="1">
            <a:spLocks/>
          </p:cNvSpPr>
          <p:nvPr userDrawn="1"/>
        </p:nvSpPr>
        <p:spPr>
          <a:xfrm rot="16200000">
            <a:off x="9964016" y="32469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©Nitya Tax Associates. All Rights Reserved</a:t>
            </a:r>
          </a:p>
        </p:txBody>
      </p:sp>
    </p:spTree>
    <p:extLst>
      <p:ext uri="{BB962C8B-B14F-4D97-AF65-F5344CB8AC3E}">
        <p14:creationId xmlns:p14="http://schemas.microsoft.com/office/powerpoint/2010/main" val="1295005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9.png"/><Relationship Id="rId4" Type="http://schemas.microsoft.com/office/2007/relationships/hdphoto" Target="../media/hdphoto1.wdp"/><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0" y="374342"/>
            <a:ext cx="509964" cy="425644"/>
            <a:chOff x="127146" y="374342"/>
            <a:chExt cx="509964" cy="425644"/>
          </a:xfrm>
        </p:grpSpPr>
        <p:sp>
          <p:nvSpPr>
            <p:cNvPr id="34" name="Isosceles Triangle 33"/>
            <p:cNvSpPr/>
            <p:nvPr/>
          </p:nvSpPr>
          <p:spPr>
            <a:xfrm rot="5400000">
              <a:off x="240821" y="403697"/>
              <a:ext cx="425644" cy="366934"/>
            </a:xfrm>
            <a:prstGeom prst="triangle">
              <a:avLst/>
            </a:prstGeom>
            <a:solidFill>
              <a:srgbClr val="2F8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Helvetica" panose="020B0604020202020204" pitchFamily="34" charset="0"/>
                <a:cs typeface="Helvetica" panose="020B0604020202020204" pitchFamily="34" charset="0"/>
              </a:endParaRPr>
            </a:p>
          </p:txBody>
        </p:sp>
        <p:sp>
          <p:nvSpPr>
            <p:cNvPr id="35" name="Isosceles Triangle 34"/>
            <p:cNvSpPr/>
            <p:nvPr/>
          </p:nvSpPr>
          <p:spPr>
            <a:xfrm rot="5400000">
              <a:off x="97791" y="403697"/>
              <a:ext cx="425644" cy="366934"/>
            </a:xfrm>
            <a:prstGeom prst="triangle">
              <a:avLst/>
            </a:prstGeom>
            <a:solidFill>
              <a:srgbClr val="86D2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Helvetica" panose="020B0604020202020204" pitchFamily="34" charset="0"/>
                <a:cs typeface="Helvetica" panose="020B0604020202020204" pitchFamily="34" charset="0"/>
              </a:endParaRPr>
            </a:p>
          </p:txBody>
        </p:sp>
      </p:grpSp>
      <p:sp>
        <p:nvSpPr>
          <p:cNvPr id="18" name="Rectangle 17">
            <a:extLst>
              <a:ext uri="{FF2B5EF4-FFF2-40B4-BE49-F238E27FC236}">
                <a16:creationId xmlns:a16="http://schemas.microsoft.com/office/drawing/2014/main" id="{EB46426C-21B4-4305-A5C9-6D757098D675}"/>
              </a:ext>
            </a:extLst>
          </p:cNvPr>
          <p:cNvSpPr/>
          <p:nvPr/>
        </p:nvSpPr>
        <p:spPr>
          <a:xfrm>
            <a:off x="637555" y="3915388"/>
            <a:ext cx="9941475" cy="445598"/>
          </a:xfrm>
          <a:prstGeom prst="rect">
            <a:avLst/>
          </a:prstGeom>
          <a:solidFill>
            <a:srgbClr val="2F8F99"/>
          </a:solidFill>
          <a:ln>
            <a:solidFill>
              <a:schemeClr val="bg1"/>
            </a:solidFill>
          </a:ln>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IN" b="1" dirty="0">
                <a:solidFill>
                  <a:schemeClr val="bg1"/>
                </a:solidFill>
                <a:latin typeface="Helvetica" panose="020B0604020202020204" pitchFamily="34" charset="0"/>
                <a:cs typeface="Helvetica" panose="020B0604020202020204" pitchFamily="34" charset="0"/>
              </a:rPr>
              <a:t>Your questions shall be answered </a:t>
            </a:r>
            <a:r>
              <a:rPr lang="en-IN" b="1" i="1" dirty="0">
                <a:solidFill>
                  <a:schemeClr val="bg1"/>
                </a:solidFill>
                <a:latin typeface="Helvetica" panose="020B0604020202020204" pitchFamily="34" charset="0"/>
                <a:cs typeface="Helvetica" panose="020B0604020202020204" pitchFamily="34" charset="0"/>
              </a:rPr>
              <a:t>via </a:t>
            </a:r>
            <a:r>
              <a:rPr lang="en-IN" b="1" dirty="0">
                <a:solidFill>
                  <a:schemeClr val="bg1"/>
                </a:solidFill>
                <a:latin typeface="Helvetica" panose="020B0604020202020204" pitchFamily="34" charset="0"/>
                <a:cs typeface="Helvetica" panose="020B0604020202020204" pitchFamily="34" charset="0"/>
              </a:rPr>
              <a:t>mail to the concerned person in due course</a:t>
            </a:r>
          </a:p>
          <a:p>
            <a:endParaRPr lang="en-US" dirty="0">
              <a:latin typeface="Helvetica" panose="020B0604020202020204" pitchFamily="34" charset="0"/>
              <a:cs typeface="Helvetica" panose="020B0604020202020204" pitchFamily="34" charset="0"/>
            </a:endParaRPr>
          </a:p>
        </p:txBody>
      </p:sp>
      <p:sp>
        <p:nvSpPr>
          <p:cNvPr id="20" name="Rectangle 19">
            <a:extLst>
              <a:ext uri="{FF2B5EF4-FFF2-40B4-BE49-F238E27FC236}">
                <a16:creationId xmlns:a16="http://schemas.microsoft.com/office/drawing/2014/main" id="{856994CB-B9EA-498F-B81A-360355C07EBE}"/>
              </a:ext>
            </a:extLst>
          </p:cNvPr>
          <p:cNvSpPr/>
          <p:nvPr/>
        </p:nvSpPr>
        <p:spPr>
          <a:xfrm>
            <a:off x="609599" y="1344422"/>
            <a:ext cx="9969431" cy="855445"/>
          </a:xfrm>
          <a:prstGeom prst="rect">
            <a:avLst/>
          </a:prstGeom>
          <a:solidFill>
            <a:srgbClr val="2F8F99"/>
          </a:solidFill>
          <a:ln>
            <a:solidFill>
              <a:srgbClr val="86D2DA"/>
            </a:solidFill>
          </a:ln>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sz="1600" dirty="0">
              <a:latin typeface="Helvetica" panose="020B0604020202020204" pitchFamily="34" charset="0"/>
              <a:cs typeface="Helvetica" panose="020B0604020202020204" pitchFamily="34" charset="0"/>
            </a:endParaRPr>
          </a:p>
          <a:p>
            <a:r>
              <a:rPr lang="en-IN" b="1" dirty="0">
                <a:solidFill>
                  <a:schemeClr val="bg1"/>
                </a:solidFill>
                <a:latin typeface="Helvetica" panose="020B0604020202020204" pitchFamily="34" charset="0"/>
                <a:cs typeface="Helvetica" panose="020B0604020202020204" pitchFamily="34" charset="0"/>
              </a:rPr>
              <a:t>During the entire session, all the attendees shall be kept on mute mode</a:t>
            </a:r>
          </a:p>
          <a:p>
            <a:endParaRPr lang="en-US" sz="1600" dirty="0">
              <a:latin typeface="Helvetica" panose="020B0604020202020204" pitchFamily="34" charset="0"/>
              <a:cs typeface="Helvetica" panose="020B0604020202020204" pitchFamily="34" charset="0"/>
            </a:endParaRPr>
          </a:p>
          <a:p>
            <a:endParaRPr lang="en-US" sz="1600" dirty="0">
              <a:latin typeface="Helvetica" panose="020B0604020202020204" pitchFamily="34" charset="0"/>
              <a:cs typeface="Helvetica" panose="020B0604020202020204" pitchFamily="34" charset="0"/>
            </a:endParaRPr>
          </a:p>
        </p:txBody>
      </p:sp>
      <p:sp>
        <p:nvSpPr>
          <p:cNvPr id="12" name="Rectangle 11">
            <a:extLst>
              <a:ext uri="{FF2B5EF4-FFF2-40B4-BE49-F238E27FC236}">
                <a16:creationId xmlns:a16="http://schemas.microsoft.com/office/drawing/2014/main" id="{6A0B4599-FA3A-4E67-85F7-C26A12032B77}"/>
              </a:ext>
            </a:extLst>
          </p:cNvPr>
          <p:cNvSpPr/>
          <p:nvPr/>
        </p:nvSpPr>
        <p:spPr>
          <a:xfrm>
            <a:off x="565492" y="325555"/>
            <a:ext cx="10089525" cy="1384995"/>
          </a:xfrm>
          <a:prstGeom prst="rect">
            <a:avLst/>
          </a:prstGeom>
        </p:spPr>
        <p:txBody>
          <a:bodyPr wrap="square">
            <a:spAutoFit/>
          </a:bodyPr>
          <a:lstStyle/>
          <a:p>
            <a:r>
              <a:rPr lang="en-IN" sz="2800" b="1" dirty="0">
                <a:solidFill>
                  <a:srgbClr val="2F8F99"/>
                </a:solidFill>
                <a:latin typeface="Helvetica" panose="020B0604020202020204" pitchFamily="34" charset="0"/>
                <a:cs typeface="Helvetica" panose="020B0604020202020204" pitchFamily="34" charset="0"/>
              </a:rPr>
              <a:t>INSTRUCTIONS TO PARTICIPANTS</a:t>
            </a:r>
          </a:p>
          <a:p>
            <a:r>
              <a:rPr lang="en-IN" sz="2800" b="1" dirty="0">
                <a:solidFill>
                  <a:srgbClr val="2F8F99"/>
                </a:solidFill>
                <a:latin typeface="Helvetica" panose="020B0604020202020204" pitchFamily="34" charset="0"/>
                <a:cs typeface="Helvetica" panose="020B0604020202020204" pitchFamily="34" charset="0"/>
              </a:rPr>
              <a:t> </a:t>
            </a:r>
          </a:p>
          <a:p>
            <a:r>
              <a:rPr lang="en-US" sz="2800" b="1" dirty="0">
                <a:solidFill>
                  <a:srgbClr val="2F8F99"/>
                </a:solidFill>
                <a:latin typeface="Helvetica" panose="020B0604020202020204" pitchFamily="34" charset="0"/>
                <a:cs typeface="Helvetica" panose="020B0604020202020204" pitchFamily="34" charset="0"/>
              </a:rPr>
              <a:t> </a:t>
            </a:r>
          </a:p>
        </p:txBody>
      </p:sp>
      <p:sp>
        <p:nvSpPr>
          <p:cNvPr id="11" name="Rectangle 10">
            <a:extLst>
              <a:ext uri="{FF2B5EF4-FFF2-40B4-BE49-F238E27FC236}">
                <a16:creationId xmlns:a16="http://schemas.microsoft.com/office/drawing/2014/main" id="{B8296D3E-5EFC-40BE-B641-39E4D2BCE751}"/>
              </a:ext>
            </a:extLst>
          </p:cNvPr>
          <p:cNvSpPr/>
          <p:nvPr/>
        </p:nvSpPr>
        <p:spPr>
          <a:xfrm>
            <a:off x="611052" y="2540758"/>
            <a:ext cx="9967978" cy="1040935"/>
          </a:xfrm>
          <a:prstGeom prst="rect">
            <a:avLst/>
          </a:prstGeom>
          <a:solidFill>
            <a:srgbClr val="2F8F99"/>
          </a:solidFill>
          <a:ln>
            <a:solidFill>
              <a:schemeClr val="bg1"/>
            </a:solidFill>
          </a:ln>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IN" sz="1600" b="1" dirty="0">
                <a:solidFill>
                  <a:schemeClr val="bg1"/>
                </a:solidFill>
                <a:latin typeface="Helvetica" panose="020B0604020202020204" pitchFamily="34" charset="0"/>
                <a:cs typeface="Helvetica" panose="020B0604020202020204" pitchFamily="34" charset="0"/>
              </a:rPr>
              <a:t>I</a:t>
            </a:r>
            <a:r>
              <a:rPr lang="en-IN" b="1" dirty="0">
                <a:solidFill>
                  <a:schemeClr val="bg1"/>
                </a:solidFill>
                <a:latin typeface="Helvetica" panose="020B0604020202020204" pitchFamily="34" charset="0"/>
                <a:cs typeface="Helvetica" panose="020B0604020202020204" pitchFamily="34" charset="0"/>
              </a:rPr>
              <a:t>n case the attendees have any questions, request you to post the same under the tab “Questions” on the right-hand side of your screen. Also mark us your queries on corporate.communications@nityatax.com</a:t>
            </a:r>
            <a:endParaRPr lang="en-US" sz="1600" dirty="0">
              <a:latin typeface="Helvetica" panose="020B0604020202020204" pitchFamily="34" charset="0"/>
              <a:cs typeface="Helvetica" panose="020B0604020202020204" pitchFamily="34" charset="0"/>
            </a:endParaRPr>
          </a:p>
          <a:p>
            <a:endParaRPr lang="en-US" sz="1600" dirty="0">
              <a:latin typeface="Helvetica" panose="020B0604020202020204" pitchFamily="34" charset="0"/>
              <a:cs typeface="Helvetica" panose="020B0604020202020204" pitchFamily="34" charset="0"/>
            </a:endParaRPr>
          </a:p>
        </p:txBody>
      </p:sp>
      <p:sp>
        <p:nvSpPr>
          <p:cNvPr id="10" name="Rectangle 9">
            <a:extLst>
              <a:ext uri="{FF2B5EF4-FFF2-40B4-BE49-F238E27FC236}">
                <a16:creationId xmlns:a16="http://schemas.microsoft.com/office/drawing/2014/main" id="{CD6F2475-440E-4C28-B6DA-09EC52480534}"/>
              </a:ext>
            </a:extLst>
          </p:cNvPr>
          <p:cNvSpPr/>
          <p:nvPr/>
        </p:nvSpPr>
        <p:spPr>
          <a:xfrm>
            <a:off x="636105" y="4738299"/>
            <a:ext cx="9941474" cy="862072"/>
          </a:xfrm>
          <a:prstGeom prst="rect">
            <a:avLst/>
          </a:prstGeom>
          <a:solidFill>
            <a:srgbClr val="2F8F99"/>
          </a:solidFill>
          <a:ln>
            <a:solidFill>
              <a:srgbClr val="86D2DA"/>
            </a:solidFill>
          </a:ln>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sz="1600" dirty="0">
              <a:latin typeface="Helvetica" panose="020B0604020202020204" pitchFamily="34" charset="0"/>
              <a:cs typeface="Helvetica" panose="020B0604020202020204" pitchFamily="34" charset="0"/>
            </a:endParaRPr>
          </a:p>
          <a:p>
            <a:r>
              <a:rPr lang="en-IN" b="1" dirty="0">
                <a:solidFill>
                  <a:schemeClr val="bg1"/>
                </a:solidFill>
                <a:latin typeface="Helvetica" panose="020B0604020202020204" pitchFamily="34" charset="0"/>
                <a:cs typeface="Helvetica" panose="020B0604020202020204" pitchFamily="34" charset="0"/>
              </a:rPr>
              <a:t>To allow attendees to log in and we shall start our speaking session at 10.05 am</a:t>
            </a:r>
          </a:p>
          <a:p>
            <a:endParaRPr lang="en-US" sz="1600" dirty="0">
              <a:latin typeface="Helvetica" panose="020B0604020202020204" pitchFamily="34" charset="0"/>
              <a:cs typeface="Helvetica" panose="020B0604020202020204" pitchFamily="34" charset="0"/>
            </a:endParaRPr>
          </a:p>
          <a:p>
            <a:endParaRPr lang="en-US" sz="16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80799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P spid="11" grpId="0" animBg="1"/>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10822898" y="6445616"/>
            <a:ext cx="875676" cy="365125"/>
          </a:xfrm>
        </p:spPr>
        <p:txBody>
          <a:bodyPr/>
          <a:lstStyle/>
          <a:p>
            <a:r>
              <a:rPr lang="en-IN" b="1" dirty="0"/>
              <a:t>Page </a:t>
            </a:r>
            <a:fld id="{46AA97BE-287C-4D3C-BC2D-43FE9BE756F7}" type="slidenum">
              <a:rPr lang="en-IN" b="1" smtClean="0"/>
              <a:pPr/>
              <a:t>10</a:t>
            </a:fld>
            <a:endParaRPr lang="en-IN" b="1" dirty="0"/>
          </a:p>
        </p:txBody>
      </p:sp>
      <p:grpSp>
        <p:nvGrpSpPr>
          <p:cNvPr id="17" name="Group 16"/>
          <p:cNvGrpSpPr/>
          <p:nvPr/>
        </p:nvGrpSpPr>
        <p:grpSpPr>
          <a:xfrm>
            <a:off x="0" y="325554"/>
            <a:ext cx="7313302" cy="523220"/>
            <a:chOff x="0" y="325554"/>
            <a:chExt cx="7313302" cy="523220"/>
          </a:xfrm>
        </p:grpSpPr>
        <p:sp>
          <p:nvSpPr>
            <p:cNvPr id="18" name="Rectangle 17"/>
            <p:cNvSpPr/>
            <p:nvPr/>
          </p:nvSpPr>
          <p:spPr>
            <a:xfrm>
              <a:off x="565493" y="325554"/>
              <a:ext cx="6747809" cy="523220"/>
            </a:xfrm>
            <a:prstGeom prst="rect">
              <a:avLst/>
            </a:prstGeom>
          </p:spPr>
          <p:txBody>
            <a:bodyPr wrap="none">
              <a:spAutoFit/>
            </a:bodyPr>
            <a:lstStyle/>
            <a:p>
              <a:r>
                <a:rPr lang="en-US" sz="2800" b="1" dirty="0">
                  <a:solidFill>
                    <a:srgbClr val="2F8F99"/>
                  </a:solidFill>
                  <a:latin typeface="Arial" panose="020B0604020202020204" pitchFamily="34" charset="0"/>
                  <a:cs typeface="Arial" panose="020B0604020202020204" pitchFamily="34" charset="0"/>
                </a:rPr>
                <a:t>KEY AMENDMENTS IN CUSTOMS ACT</a:t>
              </a:r>
            </a:p>
          </p:txBody>
        </p:sp>
        <p:grpSp>
          <p:nvGrpSpPr>
            <p:cNvPr id="19" name="Group 18"/>
            <p:cNvGrpSpPr/>
            <p:nvPr/>
          </p:nvGrpSpPr>
          <p:grpSpPr>
            <a:xfrm>
              <a:off x="0" y="374342"/>
              <a:ext cx="509964" cy="425644"/>
              <a:chOff x="127146" y="374342"/>
              <a:chExt cx="509964" cy="425644"/>
            </a:xfrm>
          </p:grpSpPr>
          <p:sp>
            <p:nvSpPr>
              <p:cNvPr id="20" name="Isosceles Triangle 19"/>
              <p:cNvSpPr/>
              <p:nvPr/>
            </p:nvSpPr>
            <p:spPr>
              <a:xfrm rot="5400000">
                <a:off x="240821" y="403697"/>
                <a:ext cx="425644" cy="366934"/>
              </a:xfrm>
              <a:prstGeom prst="triangle">
                <a:avLst/>
              </a:prstGeom>
              <a:solidFill>
                <a:srgbClr val="2F8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1" name="Isosceles Triangle 20"/>
              <p:cNvSpPr/>
              <p:nvPr/>
            </p:nvSpPr>
            <p:spPr>
              <a:xfrm rot="5400000">
                <a:off x="97791" y="403697"/>
                <a:ext cx="425644" cy="366934"/>
              </a:xfrm>
              <a:prstGeom prst="triangle">
                <a:avLst/>
              </a:prstGeom>
              <a:solidFill>
                <a:srgbClr val="86D2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grpSp>
      <p:sp>
        <p:nvSpPr>
          <p:cNvPr id="22" name="Flowchart: Extract 21">
            <a:hlinkClick r:id="" action="ppaction://noaction"/>
          </p:cNvPr>
          <p:cNvSpPr/>
          <p:nvPr/>
        </p:nvSpPr>
        <p:spPr>
          <a:xfrm rot="16200000">
            <a:off x="11821029" y="6490380"/>
            <a:ext cx="344908" cy="295814"/>
          </a:xfrm>
          <a:prstGeom prst="flowChartExtra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04BA3C8B-4010-4CE2-9198-DC2EF1D53514}"/>
              </a:ext>
            </a:extLst>
          </p:cNvPr>
          <p:cNvSpPr txBox="1"/>
          <p:nvPr/>
        </p:nvSpPr>
        <p:spPr>
          <a:xfrm>
            <a:off x="704539" y="1112517"/>
            <a:ext cx="10628026" cy="5213332"/>
          </a:xfrm>
          <a:prstGeom prst="rect">
            <a:avLst/>
          </a:prstGeom>
          <a:noFill/>
          <a:ln w="28575">
            <a:solidFill>
              <a:srgbClr val="2B8F99"/>
            </a:solidFill>
          </a:ln>
        </p:spPr>
        <p:txBody>
          <a:bodyPr wrap="square" rtlCol="0">
            <a:noAutofit/>
          </a:bodyPr>
          <a:lstStyle/>
          <a:p>
            <a:pPr marL="349250" indent="-349250" defTabSz="2889250" eaLnBrk="0" fontAlgn="base" hangingPunct="0">
              <a:spcBef>
                <a:spcPct val="0"/>
              </a:spcBef>
              <a:buSzPct val="90000"/>
              <a:buFont typeface="Wingdings" panose="05000000000000000000" pitchFamily="2" charset="2"/>
              <a:buChar char="§"/>
            </a:pPr>
            <a:r>
              <a:rPr lang="en-IN" sz="2000" dirty="0"/>
              <a:t>A new system of </a:t>
            </a:r>
            <a:r>
              <a:rPr lang="en-IN" sz="2000" b="1" dirty="0">
                <a:solidFill>
                  <a:srgbClr val="2B8F99"/>
                </a:solidFill>
              </a:rPr>
              <a:t>advance payment of customs duty</a:t>
            </a:r>
            <a:r>
              <a:rPr lang="en-IN" sz="2000" dirty="0"/>
              <a:t> proposed. A taxpayer needs to deposit tax in advance in Electronic Cash Ledger which shall be subsequently utilized for making payment of customs duty, interest, penalty, fee etc.</a:t>
            </a:r>
          </a:p>
          <a:p>
            <a:pPr marL="349250" indent="-349250" defTabSz="2889250" eaLnBrk="0" fontAlgn="base" hangingPunct="0">
              <a:spcBef>
                <a:spcPct val="0"/>
              </a:spcBef>
              <a:buSzPct val="90000"/>
              <a:buFont typeface="Wingdings" panose="05000000000000000000" pitchFamily="2" charset="2"/>
              <a:buChar char="§"/>
            </a:pPr>
            <a:endParaRPr lang="en-US" kern="0" dirty="0">
              <a:solidFill>
                <a:prstClr val="black">
                  <a:hueOff val="0"/>
                  <a:satOff val="0"/>
                  <a:lumOff val="0"/>
                  <a:alphaOff val="0"/>
                </a:prstClr>
              </a:solidFill>
              <a:latin typeface="Arial" panose="020B0604020202020204" pitchFamily="34" charset="0"/>
              <a:cs typeface="Arial" panose="020B0604020202020204" pitchFamily="34" charset="0"/>
            </a:endParaRPr>
          </a:p>
          <a:p>
            <a:pPr marL="349250" indent="-349250" defTabSz="2889250" eaLnBrk="0" fontAlgn="base" hangingPunct="0">
              <a:spcBef>
                <a:spcPct val="0"/>
              </a:spcBef>
              <a:buSzPct val="90000"/>
              <a:buFont typeface="Wingdings" panose="05000000000000000000" pitchFamily="2" charset="2"/>
              <a:buChar char="§"/>
            </a:pPr>
            <a:endParaRPr lang="en-US" kern="0" dirty="0">
              <a:solidFill>
                <a:prstClr val="black">
                  <a:hueOff val="0"/>
                  <a:satOff val="0"/>
                  <a:lumOff val="0"/>
                  <a:alphaOff val="0"/>
                </a:prstClr>
              </a:solidFill>
              <a:latin typeface="Arial" panose="020B0604020202020204" pitchFamily="34" charset="0"/>
              <a:cs typeface="Arial" panose="020B0604020202020204" pitchFamily="34" charset="0"/>
            </a:endParaRPr>
          </a:p>
          <a:p>
            <a:pPr marL="349250" indent="-349250" defTabSz="2889250" eaLnBrk="0" fontAlgn="base" hangingPunct="0">
              <a:spcBef>
                <a:spcPct val="0"/>
              </a:spcBef>
              <a:buSzPct val="90000"/>
              <a:buFont typeface="Wingdings" panose="05000000000000000000" pitchFamily="2" charset="2"/>
              <a:buChar char="§"/>
            </a:pPr>
            <a:endParaRPr lang="en-US" kern="0" dirty="0">
              <a:solidFill>
                <a:prstClr val="black">
                  <a:hueOff val="0"/>
                  <a:satOff val="0"/>
                  <a:lumOff val="0"/>
                  <a:alphaOff val="0"/>
                </a:prstClr>
              </a:solidFill>
              <a:latin typeface="Arial" panose="020B0604020202020204" pitchFamily="34" charset="0"/>
              <a:cs typeface="Arial" panose="020B0604020202020204" pitchFamily="34" charset="0"/>
            </a:endParaRPr>
          </a:p>
          <a:p>
            <a:pPr marL="349250" indent="-349250" defTabSz="2889250" eaLnBrk="0" fontAlgn="base" hangingPunct="0">
              <a:spcBef>
                <a:spcPct val="0"/>
              </a:spcBef>
              <a:buSzPct val="90000"/>
              <a:buFont typeface="Wingdings" panose="05000000000000000000" pitchFamily="2" charset="2"/>
              <a:buChar char="§"/>
            </a:pPr>
            <a:endParaRPr lang="en-US" kern="0" dirty="0">
              <a:solidFill>
                <a:prstClr val="black">
                  <a:hueOff val="0"/>
                  <a:satOff val="0"/>
                  <a:lumOff val="0"/>
                  <a:alphaOff val="0"/>
                </a:prstClr>
              </a:solidFill>
              <a:latin typeface="Arial" panose="020B0604020202020204" pitchFamily="34" charset="0"/>
              <a:cs typeface="Arial" panose="020B0604020202020204" pitchFamily="34" charset="0"/>
            </a:endParaRPr>
          </a:p>
          <a:p>
            <a:pPr marL="349250" indent="-349250" defTabSz="2889250" eaLnBrk="0" fontAlgn="base" hangingPunct="0">
              <a:spcBef>
                <a:spcPct val="0"/>
              </a:spcBef>
              <a:buSzPct val="90000"/>
              <a:buFont typeface="Wingdings" panose="05000000000000000000" pitchFamily="2" charset="2"/>
              <a:buChar char="§"/>
            </a:pPr>
            <a:r>
              <a:rPr lang="en-IN" sz="2000" kern="0" dirty="0">
                <a:solidFill>
                  <a:prstClr val="black">
                    <a:hueOff val="0"/>
                    <a:satOff val="0"/>
                    <a:lumOff val="0"/>
                    <a:alphaOff val="0"/>
                  </a:prstClr>
                </a:solidFill>
                <a:latin typeface="Arial" panose="020B0604020202020204" pitchFamily="34" charset="0"/>
                <a:cs typeface="Arial" panose="020B0604020202020204" pitchFamily="34" charset="0"/>
              </a:rPr>
              <a:t>For the purposes of facilitation of trade, the Central Board of Indirect Taxes and Customs (‘Board’) has been empowered to prescribe measures to </a:t>
            </a:r>
            <a:r>
              <a:rPr lang="en-IN" sz="2000" b="1" kern="0" dirty="0">
                <a:solidFill>
                  <a:srgbClr val="2B8F99"/>
                </a:solidFill>
                <a:latin typeface="Arial" panose="020B0604020202020204" pitchFamily="34" charset="0"/>
                <a:cs typeface="Arial" panose="020B0604020202020204" pitchFamily="34" charset="0"/>
              </a:rPr>
              <a:t>simplify documentation</a:t>
            </a:r>
            <a:r>
              <a:rPr lang="en-IN" sz="2000" kern="0" dirty="0">
                <a:solidFill>
                  <a:prstClr val="black">
                    <a:hueOff val="0"/>
                    <a:satOff val="0"/>
                    <a:lumOff val="0"/>
                    <a:alphaOff val="0"/>
                  </a:prstClr>
                </a:solidFill>
                <a:latin typeface="Arial" panose="020B0604020202020204" pitchFamily="34" charset="0"/>
                <a:cs typeface="Arial" panose="020B0604020202020204" pitchFamily="34" charset="0"/>
              </a:rPr>
              <a:t>, expedite clearance or reduce transaction cost for a class of importers or exporters or category of goods</a:t>
            </a:r>
          </a:p>
          <a:p>
            <a:pPr marL="349250" indent="-349250" defTabSz="2889250" eaLnBrk="0" fontAlgn="base" hangingPunct="0">
              <a:spcBef>
                <a:spcPct val="0"/>
              </a:spcBef>
              <a:buSzPct val="90000"/>
              <a:buFont typeface="Wingdings" panose="05000000000000000000" pitchFamily="2" charset="2"/>
              <a:buChar char="§"/>
            </a:pPr>
            <a:endParaRPr lang="en-IN" sz="2000" kern="0" dirty="0">
              <a:solidFill>
                <a:prstClr val="black">
                  <a:hueOff val="0"/>
                  <a:satOff val="0"/>
                  <a:lumOff val="0"/>
                  <a:alphaOff val="0"/>
                </a:prstClr>
              </a:solidFill>
              <a:latin typeface="Arial" panose="020B0604020202020204" pitchFamily="34" charset="0"/>
              <a:cs typeface="Arial" panose="020B0604020202020204" pitchFamily="34" charset="0"/>
            </a:endParaRPr>
          </a:p>
          <a:p>
            <a:pPr marL="349250" indent="-349250" defTabSz="2889250" eaLnBrk="0" fontAlgn="base" hangingPunct="0">
              <a:spcBef>
                <a:spcPct val="0"/>
              </a:spcBef>
              <a:buSzPct val="90000"/>
              <a:buFont typeface="Wingdings" panose="05000000000000000000" pitchFamily="2" charset="2"/>
              <a:buChar char="§"/>
            </a:pPr>
            <a:r>
              <a:rPr lang="en-IN" sz="2000" dirty="0"/>
              <a:t>The Central Government has been empowered to enter into agreement with Government of other countries for </a:t>
            </a:r>
            <a:r>
              <a:rPr lang="en-IN" sz="2000" b="1" dirty="0">
                <a:solidFill>
                  <a:srgbClr val="2B8F99"/>
                </a:solidFill>
              </a:rPr>
              <a:t>exchange of information</a:t>
            </a:r>
            <a:r>
              <a:rPr lang="en-IN" sz="2000" dirty="0"/>
              <a:t> for trade facilitation, effective risk analysis etc</a:t>
            </a:r>
            <a:endParaRPr lang="en-US" sz="2000" dirty="0">
              <a:solidFill>
                <a:srgbClr val="3B404B"/>
              </a:solidFill>
              <a:latin typeface="Arial" panose="020B0604020202020204" pitchFamily="34" charset="0"/>
              <a:cs typeface="Arial" panose="020B0604020202020204" pitchFamily="34" charset="0"/>
            </a:endParaRPr>
          </a:p>
          <a:p>
            <a:pPr marL="349250" indent="-349250" defTabSz="2889250" eaLnBrk="0" fontAlgn="base" hangingPunct="0">
              <a:spcBef>
                <a:spcPct val="0"/>
              </a:spcBef>
              <a:buSzPct val="90000"/>
              <a:buFont typeface="Wingdings" panose="05000000000000000000" pitchFamily="2" charset="2"/>
              <a:buChar char="§"/>
            </a:pPr>
            <a:endParaRPr lang="en-US" sz="2000" kern="0" dirty="0">
              <a:solidFill>
                <a:prstClr val="black">
                  <a:hueOff val="0"/>
                  <a:satOff val="0"/>
                  <a:lumOff val="0"/>
                  <a:alphaOff val="0"/>
                </a:prstClr>
              </a:solidFill>
              <a:latin typeface="Arial" panose="020B0604020202020204" pitchFamily="34" charset="0"/>
              <a:cs typeface="Arial" panose="020B0604020202020204" pitchFamily="34" charset="0"/>
            </a:endParaRPr>
          </a:p>
          <a:p>
            <a:endParaRPr lang="en-US" dirty="0">
              <a:solidFill>
                <a:srgbClr val="3B404B"/>
              </a:solidFill>
              <a:latin typeface="Arial" panose="020B0604020202020204" pitchFamily="34" charset="0"/>
              <a:cs typeface="Arial" panose="020B0604020202020204" pitchFamily="34" charset="0"/>
            </a:endParaRPr>
          </a:p>
        </p:txBody>
      </p:sp>
      <p:sp>
        <p:nvSpPr>
          <p:cNvPr id="39" name="Slide Number Placeholder 1">
            <a:extLst>
              <a:ext uri="{FF2B5EF4-FFF2-40B4-BE49-F238E27FC236}">
                <a16:creationId xmlns:a16="http://schemas.microsoft.com/office/drawing/2014/main" id="{A6473784-6346-4023-A38C-5618AA59E126}"/>
              </a:ext>
            </a:extLst>
          </p:cNvPr>
          <p:cNvSpPr txBox="1">
            <a:spLocks/>
          </p:cNvSpPr>
          <p:nvPr/>
        </p:nvSpPr>
        <p:spPr>
          <a:xfrm>
            <a:off x="7121666" y="6455723"/>
            <a:ext cx="377561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b="1" dirty="0"/>
              <a:t>Budget 2018 – Key Indirect Tax changes</a:t>
            </a:r>
          </a:p>
        </p:txBody>
      </p:sp>
      <p:sp>
        <p:nvSpPr>
          <p:cNvPr id="11" name="TextBox 10">
            <a:extLst>
              <a:ext uri="{FF2B5EF4-FFF2-40B4-BE49-F238E27FC236}">
                <a16:creationId xmlns:a16="http://schemas.microsoft.com/office/drawing/2014/main" id="{2E1EEBF1-869A-4E1F-ABEA-0E853588C426}"/>
              </a:ext>
            </a:extLst>
          </p:cNvPr>
          <p:cNvSpPr txBox="1"/>
          <p:nvPr/>
        </p:nvSpPr>
        <p:spPr>
          <a:xfrm>
            <a:off x="1523169" y="2246983"/>
            <a:ext cx="8990766" cy="646331"/>
          </a:xfrm>
          <a:prstGeom prst="rect">
            <a:avLst/>
          </a:prstGeom>
          <a:solidFill>
            <a:srgbClr val="86D2DA">
              <a:alpha val="50196"/>
            </a:srgbClr>
          </a:solidFill>
        </p:spPr>
        <p:txBody>
          <a:bodyPr wrap="square" rtlCol="0">
            <a:spAutoFit/>
          </a:bodyPr>
          <a:lstStyle/>
          <a:p>
            <a:r>
              <a:rPr lang="en-IN" i="1" dirty="0"/>
              <a:t>This concept is like system of maintaining Personal Ledger Account (PLA Account) under erstwhile Central Excise law. </a:t>
            </a:r>
          </a:p>
        </p:txBody>
      </p:sp>
      <p:sp>
        <p:nvSpPr>
          <p:cNvPr id="14" name="Slide Number Placeholder 1">
            <a:extLst>
              <a:ext uri="{FF2B5EF4-FFF2-40B4-BE49-F238E27FC236}">
                <a16:creationId xmlns:a16="http://schemas.microsoft.com/office/drawing/2014/main" id="{46681149-81A8-4BCE-B74B-F2932993FF31}"/>
              </a:ext>
            </a:extLst>
          </p:cNvPr>
          <p:cNvSpPr txBox="1">
            <a:spLocks/>
          </p:cNvSpPr>
          <p:nvPr/>
        </p:nvSpPr>
        <p:spPr>
          <a:xfrm>
            <a:off x="769495" y="6372384"/>
            <a:ext cx="780417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IN" sz="1600" b="1" i="1" dirty="0">
                <a:solidFill>
                  <a:schemeClr val="tx1"/>
                </a:solidFill>
              </a:rPr>
              <a:t>Effective from enactment of the Finance Bill, 2018</a:t>
            </a:r>
          </a:p>
        </p:txBody>
      </p:sp>
    </p:spTree>
    <p:extLst>
      <p:ext uri="{BB962C8B-B14F-4D97-AF65-F5344CB8AC3E}">
        <p14:creationId xmlns:p14="http://schemas.microsoft.com/office/powerpoint/2010/main" val="391623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10822898" y="6445616"/>
            <a:ext cx="875676" cy="365125"/>
          </a:xfrm>
        </p:spPr>
        <p:txBody>
          <a:bodyPr/>
          <a:lstStyle/>
          <a:p>
            <a:r>
              <a:rPr lang="en-IN" b="1" dirty="0"/>
              <a:t>Page </a:t>
            </a:r>
            <a:fld id="{46AA97BE-287C-4D3C-BC2D-43FE9BE756F7}" type="slidenum">
              <a:rPr lang="en-IN" b="1" smtClean="0"/>
              <a:pPr/>
              <a:t>11</a:t>
            </a:fld>
            <a:endParaRPr lang="en-IN" b="1" dirty="0"/>
          </a:p>
        </p:txBody>
      </p:sp>
      <p:grpSp>
        <p:nvGrpSpPr>
          <p:cNvPr id="17" name="Group 16"/>
          <p:cNvGrpSpPr/>
          <p:nvPr/>
        </p:nvGrpSpPr>
        <p:grpSpPr>
          <a:xfrm>
            <a:off x="0" y="325554"/>
            <a:ext cx="8730613" cy="523220"/>
            <a:chOff x="0" y="325554"/>
            <a:chExt cx="8730613" cy="523220"/>
          </a:xfrm>
        </p:grpSpPr>
        <p:sp>
          <p:nvSpPr>
            <p:cNvPr id="18" name="Rectangle 17"/>
            <p:cNvSpPr/>
            <p:nvPr/>
          </p:nvSpPr>
          <p:spPr>
            <a:xfrm>
              <a:off x="565493" y="325554"/>
              <a:ext cx="8165120" cy="523220"/>
            </a:xfrm>
            <a:prstGeom prst="rect">
              <a:avLst/>
            </a:prstGeom>
          </p:spPr>
          <p:txBody>
            <a:bodyPr wrap="none">
              <a:spAutoFit/>
            </a:bodyPr>
            <a:lstStyle/>
            <a:p>
              <a:r>
                <a:rPr lang="en-US" sz="2800" b="1" dirty="0">
                  <a:solidFill>
                    <a:srgbClr val="2F8F99"/>
                  </a:solidFill>
                  <a:latin typeface="Arial" panose="020B0604020202020204" pitchFamily="34" charset="0"/>
                  <a:cs typeface="Arial" panose="020B0604020202020204" pitchFamily="34" charset="0"/>
                </a:rPr>
                <a:t>KEY AMENDMENTS IN CUSTOMS ACT (CONT.)</a:t>
              </a:r>
            </a:p>
          </p:txBody>
        </p:sp>
        <p:grpSp>
          <p:nvGrpSpPr>
            <p:cNvPr id="19" name="Group 18"/>
            <p:cNvGrpSpPr/>
            <p:nvPr/>
          </p:nvGrpSpPr>
          <p:grpSpPr>
            <a:xfrm>
              <a:off x="0" y="374342"/>
              <a:ext cx="509964" cy="425644"/>
              <a:chOff x="127146" y="374342"/>
              <a:chExt cx="509964" cy="425644"/>
            </a:xfrm>
          </p:grpSpPr>
          <p:sp>
            <p:nvSpPr>
              <p:cNvPr id="20" name="Isosceles Triangle 19"/>
              <p:cNvSpPr/>
              <p:nvPr/>
            </p:nvSpPr>
            <p:spPr>
              <a:xfrm rot="5400000">
                <a:off x="240821" y="403697"/>
                <a:ext cx="425644" cy="366934"/>
              </a:xfrm>
              <a:prstGeom prst="triangle">
                <a:avLst/>
              </a:prstGeom>
              <a:solidFill>
                <a:srgbClr val="2F8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1" name="Isosceles Triangle 20"/>
              <p:cNvSpPr/>
              <p:nvPr/>
            </p:nvSpPr>
            <p:spPr>
              <a:xfrm rot="5400000">
                <a:off x="97791" y="403697"/>
                <a:ext cx="425644" cy="366934"/>
              </a:xfrm>
              <a:prstGeom prst="triangle">
                <a:avLst/>
              </a:prstGeom>
              <a:solidFill>
                <a:srgbClr val="86D2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grpSp>
      <p:sp>
        <p:nvSpPr>
          <p:cNvPr id="22" name="Flowchart: Extract 21">
            <a:hlinkClick r:id="" action="ppaction://noaction"/>
          </p:cNvPr>
          <p:cNvSpPr/>
          <p:nvPr/>
        </p:nvSpPr>
        <p:spPr>
          <a:xfrm rot="16200000">
            <a:off x="11821029" y="6490380"/>
            <a:ext cx="344908" cy="295814"/>
          </a:xfrm>
          <a:prstGeom prst="flowChartExtra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04BA3C8B-4010-4CE2-9198-DC2EF1D53514}"/>
              </a:ext>
            </a:extLst>
          </p:cNvPr>
          <p:cNvSpPr txBox="1"/>
          <p:nvPr/>
        </p:nvSpPr>
        <p:spPr>
          <a:xfrm>
            <a:off x="704539" y="1112517"/>
            <a:ext cx="10628026" cy="5213332"/>
          </a:xfrm>
          <a:prstGeom prst="rect">
            <a:avLst/>
          </a:prstGeom>
          <a:noFill/>
          <a:ln w="28575">
            <a:solidFill>
              <a:srgbClr val="2B8F99"/>
            </a:solidFill>
          </a:ln>
        </p:spPr>
        <p:txBody>
          <a:bodyPr wrap="square" rtlCol="0">
            <a:noAutofit/>
          </a:bodyPr>
          <a:lstStyle/>
          <a:p>
            <a:pPr marL="349250" indent="-349250" defTabSz="2889250" eaLnBrk="0" fontAlgn="base" hangingPunct="0">
              <a:spcBef>
                <a:spcPct val="0"/>
              </a:spcBef>
              <a:buSzPct val="90000"/>
              <a:buFont typeface="Wingdings" panose="05000000000000000000" pitchFamily="2" charset="2"/>
              <a:buChar char="§"/>
            </a:pPr>
            <a:r>
              <a:rPr lang="en-IN" sz="2000" dirty="0"/>
              <a:t>The following changes made in provisions relating to </a:t>
            </a:r>
            <a:r>
              <a:rPr lang="en-IN" sz="2000" b="1" dirty="0">
                <a:solidFill>
                  <a:srgbClr val="2B8F99"/>
                </a:solidFill>
              </a:rPr>
              <a:t>recovery of customs duty</a:t>
            </a:r>
          </a:p>
        </p:txBody>
      </p:sp>
      <p:sp>
        <p:nvSpPr>
          <p:cNvPr id="39" name="Slide Number Placeholder 1">
            <a:extLst>
              <a:ext uri="{FF2B5EF4-FFF2-40B4-BE49-F238E27FC236}">
                <a16:creationId xmlns:a16="http://schemas.microsoft.com/office/drawing/2014/main" id="{A6473784-6346-4023-A38C-5618AA59E126}"/>
              </a:ext>
            </a:extLst>
          </p:cNvPr>
          <p:cNvSpPr txBox="1">
            <a:spLocks/>
          </p:cNvSpPr>
          <p:nvPr/>
        </p:nvSpPr>
        <p:spPr>
          <a:xfrm>
            <a:off x="7121666" y="6455723"/>
            <a:ext cx="377561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b="1" dirty="0"/>
              <a:t>Budget 2018 – Key Indirect Tax changes</a:t>
            </a:r>
          </a:p>
        </p:txBody>
      </p:sp>
      <p:cxnSp>
        <p:nvCxnSpPr>
          <p:cNvPr id="24" name="Straight Connector 23">
            <a:extLst>
              <a:ext uri="{FF2B5EF4-FFF2-40B4-BE49-F238E27FC236}">
                <a16:creationId xmlns:a16="http://schemas.microsoft.com/office/drawing/2014/main" id="{7FEB9E32-62CD-436B-B014-4C9BCB946B96}"/>
              </a:ext>
            </a:extLst>
          </p:cNvPr>
          <p:cNvCxnSpPr/>
          <p:nvPr/>
        </p:nvCxnSpPr>
        <p:spPr>
          <a:xfrm flipH="1">
            <a:off x="859435" y="5126229"/>
            <a:ext cx="2695126"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9EC84B70-2098-492B-97E7-2EC16A9E710E}"/>
              </a:ext>
            </a:extLst>
          </p:cNvPr>
          <p:cNvSpPr/>
          <p:nvPr/>
        </p:nvSpPr>
        <p:spPr>
          <a:xfrm>
            <a:off x="928287" y="1656763"/>
            <a:ext cx="2027220" cy="1386230"/>
          </a:xfrm>
          <a:prstGeom prst="rect">
            <a:avLst/>
          </a:prstGeom>
          <a:solidFill>
            <a:srgbClr val="1B9E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Pre-notice consultation</a:t>
            </a:r>
          </a:p>
        </p:txBody>
      </p:sp>
      <p:sp>
        <p:nvSpPr>
          <p:cNvPr id="14" name="Rectangle 13">
            <a:extLst>
              <a:ext uri="{FF2B5EF4-FFF2-40B4-BE49-F238E27FC236}">
                <a16:creationId xmlns:a16="http://schemas.microsoft.com/office/drawing/2014/main" id="{7C1ACF0E-47D9-48A5-AE40-FCBC7AB16848}"/>
              </a:ext>
            </a:extLst>
          </p:cNvPr>
          <p:cNvSpPr/>
          <p:nvPr/>
        </p:nvSpPr>
        <p:spPr>
          <a:xfrm>
            <a:off x="10685242" y="1521853"/>
            <a:ext cx="392489" cy="1521140"/>
          </a:xfrm>
          <a:prstGeom prst="rect">
            <a:avLst/>
          </a:prstGeom>
          <a:solidFill>
            <a:srgbClr val="1B9E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A05E8309-32C2-4AE3-B8E8-B2C10C95BE3B}"/>
              </a:ext>
            </a:extLst>
          </p:cNvPr>
          <p:cNvGrpSpPr/>
          <p:nvPr/>
        </p:nvGrpSpPr>
        <p:grpSpPr>
          <a:xfrm>
            <a:off x="3184257" y="1755382"/>
            <a:ext cx="7807028" cy="1097835"/>
            <a:chOff x="2080186" y="1257300"/>
            <a:chExt cx="6911430" cy="830580"/>
          </a:xfrm>
        </p:grpSpPr>
        <p:sp>
          <p:nvSpPr>
            <p:cNvPr id="40" name="Rectangle 39">
              <a:extLst>
                <a:ext uri="{FF2B5EF4-FFF2-40B4-BE49-F238E27FC236}">
                  <a16:creationId xmlns:a16="http://schemas.microsoft.com/office/drawing/2014/main" id="{0EE148C0-8831-41E4-9CAD-DBEC352C4F01}"/>
                </a:ext>
              </a:extLst>
            </p:cNvPr>
            <p:cNvSpPr/>
            <p:nvPr/>
          </p:nvSpPr>
          <p:spPr>
            <a:xfrm>
              <a:off x="2483768" y="1257300"/>
              <a:ext cx="6336382" cy="83058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CB11A909-BFD5-4E2C-B089-E132B5C09078}"/>
                </a:ext>
              </a:extLst>
            </p:cNvPr>
            <p:cNvSpPr/>
            <p:nvPr/>
          </p:nvSpPr>
          <p:spPr>
            <a:xfrm>
              <a:off x="2080186" y="1270273"/>
              <a:ext cx="792088" cy="792088"/>
            </a:xfrm>
            <a:prstGeom prst="ellipse">
              <a:avLst/>
            </a:prstGeom>
            <a:solidFill>
              <a:schemeClr val="bg1"/>
            </a:solidFill>
            <a:ln w="38100">
              <a:solidFill>
                <a:srgbClr val="1B9E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26">
              <a:extLst>
                <a:ext uri="{FF2B5EF4-FFF2-40B4-BE49-F238E27FC236}">
                  <a16:creationId xmlns:a16="http://schemas.microsoft.com/office/drawing/2014/main" id="{C1C733E2-6212-4228-91A8-2F19F7D8A8F8}"/>
                </a:ext>
              </a:extLst>
            </p:cNvPr>
            <p:cNvSpPr/>
            <p:nvPr/>
          </p:nvSpPr>
          <p:spPr>
            <a:xfrm>
              <a:off x="8748713" y="1257300"/>
              <a:ext cx="242903" cy="830580"/>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3BAF1150-1BD2-405E-9BF2-B882EDEF93F2}"/>
              </a:ext>
            </a:extLst>
          </p:cNvPr>
          <p:cNvSpPr txBox="1"/>
          <p:nvPr/>
        </p:nvSpPr>
        <p:spPr>
          <a:xfrm>
            <a:off x="4008770" y="1829904"/>
            <a:ext cx="6806929" cy="1046957"/>
          </a:xfrm>
          <a:prstGeom prst="rect">
            <a:avLst/>
          </a:prstGeom>
          <a:noFill/>
          <a:ln w="28575">
            <a:noFill/>
          </a:ln>
        </p:spPr>
        <p:txBody>
          <a:bodyPr wrap="square" rtlCol="0">
            <a:noAutofit/>
          </a:bodyPr>
          <a:lstStyle/>
          <a:p>
            <a:pPr marL="349250" indent="-349250" defTabSz="2889250" eaLnBrk="0" fontAlgn="base" hangingPunct="0">
              <a:spcBef>
                <a:spcPct val="0"/>
              </a:spcBef>
              <a:buSzPct val="90000"/>
              <a:buFont typeface="Wingdings" panose="05000000000000000000" pitchFamily="2" charset="2"/>
              <a:buChar char="§"/>
            </a:pPr>
            <a:r>
              <a:rPr lang="en-IN" dirty="0"/>
              <a:t>Concept of pre-notice consultation [before issuance of Show Cause Notice (‘SCN’)] introduced for cases not involving fraud etc</a:t>
            </a:r>
          </a:p>
        </p:txBody>
      </p:sp>
      <p:sp>
        <p:nvSpPr>
          <p:cNvPr id="50" name="Rectangle 49">
            <a:extLst>
              <a:ext uri="{FF2B5EF4-FFF2-40B4-BE49-F238E27FC236}">
                <a16:creationId xmlns:a16="http://schemas.microsoft.com/office/drawing/2014/main" id="{07841ED9-DDB7-4DFE-9E53-51EF54A7F728}"/>
              </a:ext>
            </a:extLst>
          </p:cNvPr>
          <p:cNvSpPr/>
          <p:nvPr/>
        </p:nvSpPr>
        <p:spPr>
          <a:xfrm>
            <a:off x="930788" y="3338158"/>
            <a:ext cx="2027220" cy="1386230"/>
          </a:xfrm>
          <a:prstGeom prst="rect">
            <a:avLst/>
          </a:prstGeom>
          <a:solidFill>
            <a:srgbClr val="1B9E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Supplementary SCN</a:t>
            </a:r>
          </a:p>
        </p:txBody>
      </p:sp>
      <p:sp>
        <p:nvSpPr>
          <p:cNvPr id="51" name="Rectangle 50">
            <a:extLst>
              <a:ext uri="{FF2B5EF4-FFF2-40B4-BE49-F238E27FC236}">
                <a16:creationId xmlns:a16="http://schemas.microsoft.com/office/drawing/2014/main" id="{1F27BB21-0140-45B7-9727-49FD58756FF7}"/>
              </a:ext>
            </a:extLst>
          </p:cNvPr>
          <p:cNvSpPr/>
          <p:nvPr/>
        </p:nvSpPr>
        <p:spPr>
          <a:xfrm>
            <a:off x="10687742" y="3203248"/>
            <a:ext cx="392489" cy="1521140"/>
          </a:xfrm>
          <a:prstGeom prst="rect">
            <a:avLst/>
          </a:prstGeom>
          <a:solidFill>
            <a:srgbClr val="1B9E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a:extLst>
              <a:ext uri="{FF2B5EF4-FFF2-40B4-BE49-F238E27FC236}">
                <a16:creationId xmlns:a16="http://schemas.microsoft.com/office/drawing/2014/main" id="{72368F21-FA86-456C-AD7F-0C643D7509B2}"/>
              </a:ext>
            </a:extLst>
          </p:cNvPr>
          <p:cNvGrpSpPr/>
          <p:nvPr/>
        </p:nvGrpSpPr>
        <p:grpSpPr>
          <a:xfrm>
            <a:off x="3184257" y="3436777"/>
            <a:ext cx="7809528" cy="1097835"/>
            <a:chOff x="2080186" y="1257300"/>
            <a:chExt cx="6911430" cy="830580"/>
          </a:xfrm>
        </p:grpSpPr>
        <p:sp>
          <p:nvSpPr>
            <p:cNvPr id="54" name="Rectangle 53">
              <a:extLst>
                <a:ext uri="{FF2B5EF4-FFF2-40B4-BE49-F238E27FC236}">
                  <a16:creationId xmlns:a16="http://schemas.microsoft.com/office/drawing/2014/main" id="{73F11605-8469-465E-A528-9ACB70051EDE}"/>
                </a:ext>
              </a:extLst>
            </p:cNvPr>
            <p:cNvSpPr/>
            <p:nvPr/>
          </p:nvSpPr>
          <p:spPr>
            <a:xfrm>
              <a:off x="2483768" y="1257300"/>
              <a:ext cx="6336382" cy="83058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E9CECC28-A7A3-4AA9-A6CE-35EA2DD477F8}"/>
                </a:ext>
              </a:extLst>
            </p:cNvPr>
            <p:cNvSpPr/>
            <p:nvPr/>
          </p:nvSpPr>
          <p:spPr>
            <a:xfrm>
              <a:off x="2080186" y="1270273"/>
              <a:ext cx="792088" cy="792088"/>
            </a:xfrm>
            <a:prstGeom prst="ellipse">
              <a:avLst/>
            </a:prstGeom>
            <a:solidFill>
              <a:schemeClr val="bg1"/>
            </a:solidFill>
            <a:ln w="38100">
              <a:solidFill>
                <a:srgbClr val="1B9E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26">
              <a:extLst>
                <a:ext uri="{FF2B5EF4-FFF2-40B4-BE49-F238E27FC236}">
                  <a16:creationId xmlns:a16="http://schemas.microsoft.com/office/drawing/2014/main" id="{9B158BA1-6247-4BD8-8ACF-0C1E9D463868}"/>
                </a:ext>
              </a:extLst>
            </p:cNvPr>
            <p:cNvSpPr/>
            <p:nvPr/>
          </p:nvSpPr>
          <p:spPr>
            <a:xfrm>
              <a:off x="8748713" y="1257300"/>
              <a:ext cx="242903" cy="830580"/>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TextBox 52">
            <a:extLst>
              <a:ext uri="{FF2B5EF4-FFF2-40B4-BE49-F238E27FC236}">
                <a16:creationId xmlns:a16="http://schemas.microsoft.com/office/drawing/2014/main" id="{D97DD0DA-5ECA-4AC2-BFAF-C4B7937A10E0}"/>
              </a:ext>
            </a:extLst>
          </p:cNvPr>
          <p:cNvSpPr txBox="1"/>
          <p:nvPr/>
        </p:nvSpPr>
        <p:spPr>
          <a:xfrm>
            <a:off x="4011270" y="3511299"/>
            <a:ext cx="6806929" cy="1046957"/>
          </a:xfrm>
          <a:prstGeom prst="rect">
            <a:avLst/>
          </a:prstGeom>
          <a:noFill/>
          <a:ln w="28575">
            <a:noFill/>
          </a:ln>
        </p:spPr>
        <p:txBody>
          <a:bodyPr wrap="square" rtlCol="0">
            <a:noAutofit/>
          </a:bodyPr>
          <a:lstStyle/>
          <a:p>
            <a:pPr marL="349250" indent="-349250" defTabSz="2889250" eaLnBrk="0" fontAlgn="base" hangingPunct="0">
              <a:spcBef>
                <a:spcPct val="0"/>
              </a:spcBef>
              <a:buSzPct val="90000"/>
              <a:buFont typeface="Wingdings" panose="05000000000000000000" pitchFamily="2" charset="2"/>
              <a:buChar char="§"/>
            </a:pPr>
            <a:r>
              <a:rPr lang="en-IN" dirty="0"/>
              <a:t>The department has been empowered to issue Supplementary SCN and such SCN shall be treated as Original SCN</a:t>
            </a:r>
          </a:p>
        </p:txBody>
      </p:sp>
      <p:sp>
        <p:nvSpPr>
          <p:cNvPr id="27" name="Slide Number Placeholder 1">
            <a:extLst>
              <a:ext uri="{FF2B5EF4-FFF2-40B4-BE49-F238E27FC236}">
                <a16:creationId xmlns:a16="http://schemas.microsoft.com/office/drawing/2014/main" id="{75FD340F-9711-4F9E-8A88-A0329E3C6BA6}"/>
              </a:ext>
            </a:extLst>
          </p:cNvPr>
          <p:cNvSpPr txBox="1">
            <a:spLocks/>
          </p:cNvSpPr>
          <p:nvPr/>
        </p:nvSpPr>
        <p:spPr>
          <a:xfrm>
            <a:off x="769495" y="6372384"/>
            <a:ext cx="780417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IN" sz="1600" b="1" i="1" dirty="0">
                <a:solidFill>
                  <a:schemeClr val="tx1"/>
                </a:solidFill>
              </a:rPr>
              <a:t>Effective from enactment of the Finance Bill, 2018</a:t>
            </a:r>
          </a:p>
        </p:txBody>
      </p:sp>
    </p:spTree>
    <p:extLst>
      <p:ext uri="{BB962C8B-B14F-4D97-AF65-F5344CB8AC3E}">
        <p14:creationId xmlns:p14="http://schemas.microsoft.com/office/powerpoint/2010/main" val="159255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13" grpId="0" animBg="1"/>
      <p:bldP spid="14" grpId="0" animBg="1"/>
      <p:bldP spid="43" grpId="0"/>
      <p:bldP spid="50" grpId="0" animBg="1"/>
      <p:bldP spid="51" grpId="0" animBg="1"/>
      <p:bldP spid="5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10822898" y="6445616"/>
            <a:ext cx="875676" cy="365125"/>
          </a:xfrm>
        </p:spPr>
        <p:txBody>
          <a:bodyPr/>
          <a:lstStyle/>
          <a:p>
            <a:r>
              <a:rPr lang="en-IN" b="1" dirty="0"/>
              <a:t>Page </a:t>
            </a:r>
            <a:fld id="{46AA97BE-287C-4D3C-BC2D-43FE9BE756F7}" type="slidenum">
              <a:rPr lang="en-IN" b="1" smtClean="0"/>
              <a:pPr/>
              <a:t>12</a:t>
            </a:fld>
            <a:endParaRPr lang="en-IN" b="1" dirty="0"/>
          </a:p>
        </p:txBody>
      </p:sp>
      <p:grpSp>
        <p:nvGrpSpPr>
          <p:cNvPr id="17" name="Group 16"/>
          <p:cNvGrpSpPr/>
          <p:nvPr/>
        </p:nvGrpSpPr>
        <p:grpSpPr>
          <a:xfrm>
            <a:off x="0" y="325554"/>
            <a:ext cx="8730613" cy="523220"/>
            <a:chOff x="0" y="325554"/>
            <a:chExt cx="8730613" cy="523220"/>
          </a:xfrm>
        </p:grpSpPr>
        <p:sp>
          <p:nvSpPr>
            <p:cNvPr id="18" name="Rectangle 17"/>
            <p:cNvSpPr/>
            <p:nvPr/>
          </p:nvSpPr>
          <p:spPr>
            <a:xfrm>
              <a:off x="565493" y="325554"/>
              <a:ext cx="8165120" cy="523220"/>
            </a:xfrm>
            <a:prstGeom prst="rect">
              <a:avLst/>
            </a:prstGeom>
          </p:spPr>
          <p:txBody>
            <a:bodyPr wrap="none">
              <a:spAutoFit/>
            </a:bodyPr>
            <a:lstStyle/>
            <a:p>
              <a:r>
                <a:rPr lang="en-US" sz="2800" b="1" dirty="0">
                  <a:solidFill>
                    <a:srgbClr val="2F8F99"/>
                  </a:solidFill>
                  <a:latin typeface="Arial" panose="020B0604020202020204" pitchFamily="34" charset="0"/>
                  <a:cs typeface="Arial" panose="020B0604020202020204" pitchFamily="34" charset="0"/>
                </a:rPr>
                <a:t>KEY AMENDMENTS IN CUSTOMS ACT (CONT.)</a:t>
              </a:r>
            </a:p>
          </p:txBody>
        </p:sp>
        <p:grpSp>
          <p:nvGrpSpPr>
            <p:cNvPr id="19" name="Group 18"/>
            <p:cNvGrpSpPr/>
            <p:nvPr/>
          </p:nvGrpSpPr>
          <p:grpSpPr>
            <a:xfrm>
              <a:off x="0" y="374342"/>
              <a:ext cx="509964" cy="425644"/>
              <a:chOff x="127146" y="374342"/>
              <a:chExt cx="509964" cy="425644"/>
            </a:xfrm>
          </p:grpSpPr>
          <p:sp>
            <p:nvSpPr>
              <p:cNvPr id="20" name="Isosceles Triangle 19"/>
              <p:cNvSpPr/>
              <p:nvPr/>
            </p:nvSpPr>
            <p:spPr>
              <a:xfrm rot="5400000">
                <a:off x="240821" y="403697"/>
                <a:ext cx="425644" cy="366934"/>
              </a:xfrm>
              <a:prstGeom prst="triangle">
                <a:avLst/>
              </a:prstGeom>
              <a:solidFill>
                <a:srgbClr val="2F8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1" name="Isosceles Triangle 20"/>
              <p:cNvSpPr/>
              <p:nvPr/>
            </p:nvSpPr>
            <p:spPr>
              <a:xfrm rot="5400000">
                <a:off x="97791" y="403697"/>
                <a:ext cx="425644" cy="366934"/>
              </a:xfrm>
              <a:prstGeom prst="triangle">
                <a:avLst/>
              </a:prstGeom>
              <a:solidFill>
                <a:srgbClr val="86D2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grpSp>
      <p:sp>
        <p:nvSpPr>
          <p:cNvPr id="22" name="Flowchart: Extract 21">
            <a:hlinkClick r:id="" action="ppaction://noaction"/>
          </p:cNvPr>
          <p:cNvSpPr/>
          <p:nvPr/>
        </p:nvSpPr>
        <p:spPr>
          <a:xfrm rot="16200000">
            <a:off x="11821029" y="6490380"/>
            <a:ext cx="344908" cy="295814"/>
          </a:xfrm>
          <a:prstGeom prst="flowChartExtra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04BA3C8B-4010-4CE2-9198-DC2EF1D53514}"/>
              </a:ext>
            </a:extLst>
          </p:cNvPr>
          <p:cNvSpPr txBox="1"/>
          <p:nvPr/>
        </p:nvSpPr>
        <p:spPr>
          <a:xfrm>
            <a:off x="704539" y="1112517"/>
            <a:ext cx="10628026" cy="5259867"/>
          </a:xfrm>
          <a:prstGeom prst="rect">
            <a:avLst/>
          </a:prstGeom>
          <a:noFill/>
          <a:ln w="28575">
            <a:solidFill>
              <a:srgbClr val="2B8F99"/>
            </a:solidFill>
          </a:ln>
        </p:spPr>
        <p:txBody>
          <a:bodyPr wrap="square" rtlCol="0">
            <a:noAutofit/>
          </a:bodyPr>
          <a:lstStyle/>
          <a:p>
            <a:pPr marL="349250" indent="-349250" defTabSz="2889250" eaLnBrk="0" fontAlgn="base" hangingPunct="0">
              <a:spcBef>
                <a:spcPct val="0"/>
              </a:spcBef>
              <a:buSzPct val="90000"/>
              <a:buFont typeface="Wingdings" panose="05000000000000000000" pitchFamily="2" charset="2"/>
              <a:buChar char="§"/>
            </a:pPr>
            <a:r>
              <a:rPr lang="en-IN" sz="2000" dirty="0"/>
              <a:t>The following changes made in provisions relating to </a:t>
            </a:r>
            <a:r>
              <a:rPr lang="en-IN" sz="2000" b="1" dirty="0">
                <a:solidFill>
                  <a:srgbClr val="2B8F99"/>
                </a:solidFill>
              </a:rPr>
              <a:t>recovery of customs duty </a:t>
            </a:r>
            <a:r>
              <a:rPr lang="en-IN" sz="2000" dirty="0"/>
              <a:t>(cont.)</a:t>
            </a:r>
          </a:p>
        </p:txBody>
      </p:sp>
      <p:sp>
        <p:nvSpPr>
          <p:cNvPr id="39" name="Slide Number Placeholder 1">
            <a:extLst>
              <a:ext uri="{FF2B5EF4-FFF2-40B4-BE49-F238E27FC236}">
                <a16:creationId xmlns:a16="http://schemas.microsoft.com/office/drawing/2014/main" id="{A6473784-6346-4023-A38C-5618AA59E126}"/>
              </a:ext>
            </a:extLst>
          </p:cNvPr>
          <p:cNvSpPr txBox="1">
            <a:spLocks/>
          </p:cNvSpPr>
          <p:nvPr/>
        </p:nvSpPr>
        <p:spPr>
          <a:xfrm>
            <a:off x="7121666" y="6455723"/>
            <a:ext cx="377561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b="1" dirty="0"/>
              <a:t>Budget 2018 – Key Indirect Tax changes</a:t>
            </a:r>
          </a:p>
        </p:txBody>
      </p:sp>
      <p:cxnSp>
        <p:nvCxnSpPr>
          <p:cNvPr id="24" name="Straight Connector 23">
            <a:extLst>
              <a:ext uri="{FF2B5EF4-FFF2-40B4-BE49-F238E27FC236}">
                <a16:creationId xmlns:a16="http://schemas.microsoft.com/office/drawing/2014/main" id="{7FEB9E32-62CD-436B-B014-4C9BCB946B96}"/>
              </a:ext>
            </a:extLst>
          </p:cNvPr>
          <p:cNvCxnSpPr/>
          <p:nvPr/>
        </p:nvCxnSpPr>
        <p:spPr>
          <a:xfrm flipH="1">
            <a:off x="859435" y="5111239"/>
            <a:ext cx="2695126"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7C1ACF0E-47D9-48A5-AE40-FCBC7AB16848}"/>
              </a:ext>
            </a:extLst>
          </p:cNvPr>
          <p:cNvSpPr/>
          <p:nvPr/>
        </p:nvSpPr>
        <p:spPr>
          <a:xfrm>
            <a:off x="10685242" y="1521853"/>
            <a:ext cx="392489" cy="4913656"/>
          </a:xfrm>
          <a:prstGeom prst="rect">
            <a:avLst/>
          </a:prstGeom>
          <a:solidFill>
            <a:srgbClr val="1B9E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0EE148C0-8831-41E4-9CAD-DBEC352C4F01}"/>
              </a:ext>
            </a:extLst>
          </p:cNvPr>
          <p:cNvSpPr/>
          <p:nvPr/>
        </p:nvSpPr>
        <p:spPr>
          <a:xfrm>
            <a:off x="3640136" y="1755382"/>
            <a:ext cx="7157464" cy="442924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CB11A909-BFD5-4E2C-B089-E132B5C09078}"/>
              </a:ext>
            </a:extLst>
          </p:cNvPr>
          <p:cNvSpPr/>
          <p:nvPr/>
        </p:nvSpPr>
        <p:spPr>
          <a:xfrm>
            <a:off x="3184257" y="1772529"/>
            <a:ext cx="894728" cy="1046957"/>
          </a:xfrm>
          <a:prstGeom prst="ellipse">
            <a:avLst/>
          </a:prstGeom>
          <a:solidFill>
            <a:schemeClr val="bg1"/>
          </a:solidFill>
          <a:ln w="38100">
            <a:solidFill>
              <a:srgbClr val="1B9E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26">
            <a:extLst>
              <a:ext uri="{FF2B5EF4-FFF2-40B4-BE49-F238E27FC236}">
                <a16:creationId xmlns:a16="http://schemas.microsoft.com/office/drawing/2014/main" id="{C1C733E2-6212-4228-91A8-2F19F7D8A8F8}"/>
              </a:ext>
            </a:extLst>
          </p:cNvPr>
          <p:cNvSpPr/>
          <p:nvPr/>
        </p:nvSpPr>
        <p:spPr>
          <a:xfrm>
            <a:off x="10755457" y="1755382"/>
            <a:ext cx="235827" cy="4429242"/>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3BAF1150-1BD2-405E-9BF2-B882EDEF93F2}"/>
              </a:ext>
            </a:extLst>
          </p:cNvPr>
          <p:cNvSpPr txBox="1"/>
          <p:nvPr/>
        </p:nvSpPr>
        <p:spPr>
          <a:xfrm>
            <a:off x="4008770" y="1829904"/>
            <a:ext cx="6806929" cy="4241112"/>
          </a:xfrm>
          <a:prstGeom prst="rect">
            <a:avLst/>
          </a:prstGeom>
          <a:noFill/>
          <a:ln w="28575">
            <a:noFill/>
          </a:ln>
        </p:spPr>
        <p:txBody>
          <a:bodyPr wrap="square" rtlCol="0">
            <a:noAutofit/>
          </a:bodyPr>
          <a:lstStyle/>
          <a:p>
            <a:pPr marL="349250" indent="-349250" defTabSz="2889250" eaLnBrk="0" fontAlgn="base" hangingPunct="0">
              <a:spcBef>
                <a:spcPct val="0"/>
              </a:spcBef>
              <a:buSzPct val="90000"/>
              <a:buFont typeface="Wingdings" panose="05000000000000000000" pitchFamily="2" charset="2"/>
              <a:buChar char="§"/>
            </a:pPr>
            <a:r>
              <a:rPr lang="en-IN" dirty="0"/>
              <a:t>Strict timelines prescribed for adjudication of SCN</a:t>
            </a:r>
          </a:p>
          <a:p>
            <a:pPr marL="806450" lvl="1" indent="-349250" defTabSz="2889250" eaLnBrk="0" fontAlgn="base" hangingPunct="0">
              <a:spcBef>
                <a:spcPct val="0"/>
              </a:spcBef>
              <a:buSzPct val="90000"/>
              <a:buFont typeface="Wingdings" panose="05000000000000000000" pitchFamily="2" charset="2"/>
              <a:buChar char="Ø"/>
            </a:pPr>
            <a:r>
              <a:rPr lang="en-IN" dirty="0"/>
              <a:t>Normal cases – 6 months (further extension of 6 months)</a:t>
            </a:r>
          </a:p>
          <a:p>
            <a:pPr marL="806450" lvl="1" indent="-349250" defTabSz="2889250" eaLnBrk="0" fontAlgn="base" hangingPunct="0">
              <a:spcBef>
                <a:spcPct val="0"/>
              </a:spcBef>
              <a:buSzPct val="90000"/>
              <a:buFont typeface="Wingdings" panose="05000000000000000000" pitchFamily="2" charset="2"/>
              <a:buChar char="Ø"/>
            </a:pPr>
            <a:r>
              <a:rPr lang="en-IN" dirty="0"/>
              <a:t>Fraud cases – 1 year (further extension of 1 year)</a:t>
            </a:r>
          </a:p>
          <a:p>
            <a:pPr marL="806450" lvl="1" indent="-349250" defTabSz="2889250" eaLnBrk="0" fontAlgn="base" hangingPunct="0">
              <a:spcBef>
                <a:spcPct val="0"/>
              </a:spcBef>
              <a:buSzPct val="90000"/>
              <a:buFont typeface="Wingdings" panose="05000000000000000000" pitchFamily="2" charset="2"/>
              <a:buChar char="Ø"/>
            </a:pPr>
            <a:endParaRPr lang="en-IN" dirty="0"/>
          </a:p>
          <a:p>
            <a:pPr marL="349250" indent="-349250" defTabSz="2889250" eaLnBrk="0" fontAlgn="base" hangingPunct="0">
              <a:spcBef>
                <a:spcPct val="0"/>
              </a:spcBef>
              <a:buSzPct val="90000"/>
              <a:buFont typeface="Wingdings" panose="05000000000000000000" pitchFamily="2" charset="2"/>
              <a:buChar char="§"/>
            </a:pPr>
            <a:r>
              <a:rPr lang="en-IN" dirty="0"/>
              <a:t>If SCN is not adjudicated in original or extended period (as the case may be), it shall be deemed that no SCN was issued</a:t>
            </a:r>
          </a:p>
          <a:p>
            <a:pPr marL="349250" indent="-349250" defTabSz="2889250" eaLnBrk="0" fontAlgn="base" hangingPunct="0">
              <a:spcBef>
                <a:spcPct val="0"/>
              </a:spcBef>
              <a:buSzPct val="90000"/>
              <a:buFont typeface="Wingdings" panose="05000000000000000000" pitchFamily="2" charset="2"/>
              <a:buChar char="§"/>
            </a:pPr>
            <a:endParaRPr lang="en-IN" dirty="0"/>
          </a:p>
          <a:p>
            <a:pPr marL="349250" indent="-349250" defTabSz="2889250" eaLnBrk="0" fontAlgn="base" hangingPunct="0">
              <a:spcBef>
                <a:spcPct val="0"/>
              </a:spcBef>
              <a:buSzPct val="90000"/>
              <a:buFont typeface="Wingdings" panose="05000000000000000000" pitchFamily="2" charset="2"/>
              <a:buChar char="§"/>
            </a:pPr>
            <a:r>
              <a:rPr lang="en-IN" dirty="0"/>
              <a:t>In exceptional situations like similar issue being pending in higher forum etc., the time limit will be correspondingly increased</a:t>
            </a:r>
          </a:p>
          <a:p>
            <a:pPr marL="349250" indent="-349250" defTabSz="2889250" eaLnBrk="0" fontAlgn="base" hangingPunct="0">
              <a:spcBef>
                <a:spcPct val="0"/>
              </a:spcBef>
              <a:buSzPct val="90000"/>
              <a:buFont typeface="Wingdings" panose="05000000000000000000" pitchFamily="2" charset="2"/>
              <a:buChar char="§"/>
            </a:pPr>
            <a:endParaRPr lang="en-IN" dirty="0"/>
          </a:p>
          <a:p>
            <a:pPr marL="349250" indent="-349250" defTabSz="2889250" eaLnBrk="0" fontAlgn="base" hangingPunct="0">
              <a:spcBef>
                <a:spcPct val="0"/>
              </a:spcBef>
              <a:buSzPct val="90000"/>
              <a:buFont typeface="Wingdings" panose="05000000000000000000" pitchFamily="2" charset="2"/>
              <a:buChar char="§"/>
            </a:pPr>
            <a:r>
              <a:rPr lang="en-IN" dirty="0"/>
              <a:t>Where SCN is issued alleging fraud etc., invoking extended period of limitation and the department fails to establish the charges, SCN shall be deemed to have been issued for normal period of limitation </a:t>
            </a:r>
          </a:p>
          <a:p>
            <a:pPr marL="349250" indent="-349250" defTabSz="2889250" eaLnBrk="0" fontAlgn="base" hangingPunct="0">
              <a:spcBef>
                <a:spcPct val="0"/>
              </a:spcBef>
              <a:buSzPct val="90000"/>
              <a:buFont typeface="Wingdings" panose="05000000000000000000" pitchFamily="2" charset="2"/>
              <a:buChar char="§"/>
            </a:pPr>
            <a:endParaRPr lang="en-IN" sz="2000" dirty="0"/>
          </a:p>
          <a:p>
            <a:pPr marL="806450" lvl="1" indent="-349250" defTabSz="2889250" eaLnBrk="0" fontAlgn="base" hangingPunct="0">
              <a:spcBef>
                <a:spcPct val="0"/>
              </a:spcBef>
              <a:buSzPct val="90000"/>
              <a:buFont typeface="Wingdings" panose="05000000000000000000" pitchFamily="2" charset="2"/>
              <a:buChar char="Ø"/>
            </a:pPr>
            <a:endParaRPr lang="en-IN" sz="2000" dirty="0"/>
          </a:p>
          <a:p>
            <a:pPr marL="806450" lvl="1" indent="-349250" defTabSz="2889250" eaLnBrk="0" fontAlgn="base" hangingPunct="0">
              <a:spcBef>
                <a:spcPct val="0"/>
              </a:spcBef>
              <a:buSzPct val="90000"/>
              <a:buFont typeface="Wingdings" panose="05000000000000000000" pitchFamily="2" charset="2"/>
              <a:buChar char="Ø"/>
            </a:pPr>
            <a:endParaRPr lang="en-IN" sz="2000" dirty="0"/>
          </a:p>
          <a:p>
            <a:pPr marL="806450" lvl="1" indent="-349250" defTabSz="2889250" eaLnBrk="0" fontAlgn="base" hangingPunct="0">
              <a:spcBef>
                <a:spcPct val="0"/>
              </a:spcBef>
              <a:buSzPct val="90000"/>
              <a:buFont typeface="Wingdings" panose="05000000000000000000" pitchFamily="2" charset="2"/>
              <a:buChar char="Ø"/>
            </a:pPr>
            <a:endParaRPr lang="en-IN" sz="2000" dirty="0"/>
          </a:p>
        </p:txBody>
      </p:sp>
      <p:sp>
        <p:nvSpPr>
          <p:cNvPr id="23" name="Rectangle 22">
            <a:extLst>
              <a:ext uri="{FF2B5EF4-FFF2-40B4-BE49-F238E27FC236}">
                <a16:creationId xmlns:a16="http://schemas.microsoft.com/office/drawing/2014/main" id="{9261B845-6474-4BA0-9955-24D24CA93E88}"/>
              </a:ext>
            </a:extLst>
          </p:cNvPr>
          <p:cNvSpPr/>
          <p:nvPr/>
        </p:nvSpPr>
        <p:spPr>
          <a:xfrm>
            <a:off x="932833" y="1686569"/>
            <a:ext cx="2027220" cy="1386230"/>
          </a:xfrm>
          <a:prstGeom prst="rect">
            <a:avLst/>
          </a:prstGeom>
          <a:solidFill>
            <a:srgbClr val="1B9E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Adjudication of SCNs</a:t>
            </a:r>
          </a:p>
        </p:txBody>
      </p:sp>
      <p:sp>
        <p:nvSpPr>
          <p:cNvPr id="26" name="Slide Number Placeholder 1">
            <a:extLst>
              <a:ext uri="{FF2B5EF4-FFF2-40B4-BE49-F238E27FC236}">
                <a16:creationId xmlns:a16="http://schemas.microsoft.com/office/drawing/2014/main" id="{3C273BBC-312A-4844-984B-C01A0B537AC3}"/>
              </a:ext>
            </a:extLst>
          </p:cNvPr>
          <p:cNvSpPr txBox="1">
            <a:spLocks/>
          </p:cNvSpPr>
          <p:nvPr/>
        </p:nvSpPr>
        <p:spPr>
          <a:xfrm>
            <a:off x="769495" y="6372384"/>
            <a:ext cx="780417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IN" sz="1600" b="1" i="1" dirty="0">
                <a:solidFill>
                  <a:schemeClr val="tx1"/>
                </a:solidFill>
              </a:rPr>
              <a:t>Effective from enactment of the Finance Bill, 2018</a:t>
            </a:r>
          </a:p>
        </p:txBody>
      </p:sp>
    </p:spTree>
    <p:extLst>
      <p:ext uri="{BB962C8B-B14F-4D97-AF65-F5344CB8AC3E}">
        <p14:creationId xmlns:p14="http://schemas.microsoft.com/office/powerpoint/2010/main" val="208298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3">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3">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3">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3">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3">
                                            <p:txEl>
                                              <p:pRg st="6" end="6"/>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14" grpId="0" animBg="1"/>
      <p:bldP spid="40" grpId="0" animBg="1"/>
      <p:bldP spid="41" grpId="0" animBg="1"/>
      <p:bldP spid="42" grpId="0" animBg="1"/>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10822898" y="6445616"/>
            <a:ext cx="875676" cy="365125"/>
          </a:xfrm>
        </p:spPr>
        <p:txBody>
          <a:bodyPr/>
          <a:lstStyle/>
          <a:p>
            <a:r>
              <a:rPr lang="en-IN" b="1" dirty="0"/>
              <a:t>Page </a:t>
            </a:r>
            <a:fld id="{46AA97BE-287C-4D3C-BC2D-43FE9BE756F7}" type="slidenum">
              <a:rPr lang="en-IN" b="1" smtClean="0"/>
              <a:pPr/>
              <a:t>13</a:t>
            </a:fld>
            <a:endParaRPr lang="en-IN" b="1" dirty="0"/>
          </a:p>
        </p:txBody>
      </p:sp>
      <p:grpSp>
        <p:nvGrpSpPr>
          <p:cNvPr id="17" name="Group 16"/>
          <p:cNvGrpSpPr/>
          <p:nvPr/>
        </p:nvGrpSpPr>
        <p:grpSpPr>
          <a:xfrm>
            <a:off x="0" y="325554"/>
            <a:ext cx="8730613" cy="523220"/>
            <a:chOff x="0" y="325554"/>
            <a:chExt cx="8730613" cy="523220"/>
          </a:xfrm>
        </p:grpSpPr>
        <p:sp>
          <p:nvSpPr>
            <p:cNvPr id="18" name="Rectangle 17"/>
            <p:cNvSpPr/>
            <p:nvPr/>
          </p:nvSpPr>
          <p:spPr>
            <a:xfrm>
              <a:off x="565493" y="325554"/>
              <a:ext cx="8165120" cy="523220"/>
            </a:xfrm>
            <a:prstGeom prst="rect">
              <a:avLst/>
            </a:prstGeom>
          </p:spPr>
          <p:txBody>
            <a:bodyPr wrap="none">
              <a:spAutoFit/>
            </a:bodyPr>
            <a:lstStyle/>
            <a:p>
              <a:r>
                <a:rPr lang="en-US" sz="2800" b="1" dirty="0">
                  <a:solidFill>
                    <a:srgbClr val="2F8F99"/>
                  </a:solidFill>
                  <a:latin typeface="Arial" panose="020B0604020202020204" pitchFamily="34" charset="0"/>
                  <a:cs typeface="Arial" panose="020B0604020202020204" pitchFamily="34" charset="0"/>
                </a:rPr>
                <a:t>KEY AMENDMENTS IN CUSTOMS ACT (CONT.)</a:t>
              </a:r>
            </a:p>
          </p:txBody>
        </p:sp>
        <p:grpSp>
          <p:nvGrpSpPr>
            <p:cNvPr id="19" name="Group 18"/>
            <p:cNvGrpSpPr/>
            <p:nvPr/>
          </p:nvGrpSpPr>
          <p:grpSpPr>
            <a:xfrm>
              <a:off x="0" y="374342"/>
              <a:ext cx="509964" cy="425644"/>
              <a:chOff x="127146" y="374342"/>
              <a:chExt cx="509964" cy="425644"/>
            </a:xfrm>
          </p:grpSpPr>
          <p:sp>
            <p:nvSpPr>
              <p:cNvPr id="20" name="Isosceles Triangle 19"/>
              <p:cNvSpPr/>
              <p:nvPr/>
            </p:nvSpPr>
            <p:spPr>
              <a:xfrm rot="5400000">
                <a:off x="240821" y="403697"/>
                <a:ext cx="425644" cy="366934"/>
              </a:xfrm>
              <a:prstGeom prst="triangle">
                <a:avLst/>
              </a:prstGeom>
              <a:solidFill>
                <a:srgbClr val="2F8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1" name="Isosceles Triangle 20"/>
              <p:cNvSpPr/>
              <p:nvPr/>
            </p:nvSpPr>
            <p:spPr>
              <a:xfrm rot="5400000">
                <a:off x="97791" y="403697"/>
                <a:ext cx="425644" cy="366934"/>
              </a:xfrm>
              <a:prstGeom prst="triangle">
                <a:avLst/>
              </a:prstGeom>
              <a:solidFill>
                <a:srgbClr val="86D2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grpSp>
      <p:sp>
        <p:nvSpPr>
          <p:cNvPr id="22" name="Flowchart: Extract 21">
            <a:hlinkClick r:id="" action="ppaction://noaction"/>
          </p:cNvPr>
          <p:cNvSpPr/>
          <p:nvPr/>
        </p:nvSpPr>
        <p:spPr>
          <a:xfrm rot="16200000">
            <a:off x="11821029" y="6490380"/>
            <a:ext cx="344908" cy="295814"/>
          </a:xfrm>
          <a:prstGeom prst="flowChartExtra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04BA3C8B-4010-4CE2-9198-DC2EF1D53514}"/>
              </a:ext>
            </a:extLst>
          </p:cNvPr>
          <p:cNvSpPr txBox="1"/>
          <p:nvPr/>
        </p:nvSpPr>
        <p:spPr>
          <a:xfrm>
            <a:off x="704539" y="1112517"/>
            <a:ext cx="10628026" cy="5213332"/>
          </a:xfrm>
          <a:prstGeom prst="rect">
            <a:avLst/>
          </a:prstGeom>
          <a:noFill/>
          <a:ln w="28575">
            <a:solidFill>
              <a:srgbClr val="2B8F99"/>
            </a:solidFill>
          </a:ln>
        </p:spPr>
        <p:txBody>
          <a:bodyPr wrap="square" rtlCol="0">
            <a:noAutofit/>
          </a:bodyPr>
          <a:lstStyle/>
          <a:p>
            <a:pPr marL="349250" indent="-349250" defTabSz="2889250" eaLnBrk="0" fontAlgn="base" hangingPunct="0">
              <a:spcBef>
                <a:spcPct val="0"/>
              </a:spcBef>
              <a:buSzPct val="90000"/>
              <a:buFont typeface="Wingdings" panose="05000000000000000000" pitchFamily="2" charset="2"/>
              <a:buChar char="§"/>
            </a:pPr>
            <a:r>
              <a:rPr lang="en-IN" sz="2000" dirty="0"/>
              <a:t>The Commissioner (Appeals) has been empowered to </a:t>
            </a:r>
            <a:r>
              <a:rPr lang="en-IN" sz="2000" b="1" dirty="0">
                <a:solidFill>
                  <a:srgbClr val="2B8F99"/>
                </a:solidFill>
              </a:rPr>
              <a:t>remand the matter back</a:t>
            </a:r>
            <a:r>
              <a:rPr lang="en-IN" sz="2000" dirty="0"/>
              <a:t> to the adjudicating authority in the specified cases. </a:t>
            </a:r>
          </a:p>
          <a:p>
            <a:pPr marL="349250" indent="-349250" defTabSz="2889250" eaLnBrk="0" fontAlgn="base" hangingPunct="0">
              <a:spcBef>
                <a:spcPct val="0"/>
              </a:spcBef>
              <a:buSzPct val="90000"/>
              <a:buFont typeface="Wingdings" panose="05000000000000000000" pitchFamily="2" charset="2"/>
              <a:buChar char="§"/>
            </a:pPr>
            <a:endParaRPr lang="en-US" kern="0" dirty="0">
              <a:solidFill>
                <a:prstClr val="black">
                  <a:hueOff val="0"/>
                  <a:satOff val="0"/>
                  <a:lumOff val="0"/>
                  <a:alphaOff val="0"/>
                </a:prstClr>
              </a:solidFill>
              <a:latin typeface="Arial" panose="020B0604020202020204" pitchFamily="34" charset="0"/>
              <a:cs typeface="Arial" panose="020B0604020202020204" pitchFamily="34" charset="0"/>
            </a:endParaRPr>
          </a:p>
          <a:p>
            <a:pPr marL="349250" indent="-349250" defTabSz="2889250" eaLnBrk="0" fontAlgn="base" hangingPunct="0">
              <a:spcBef>
                <a:spcPct val="0"/>
              </a:spcBef>
              <a:buSzPct val="90000"/>
              <a:buFont typeface="Wingdings" panose="05000000000000000000" pitchFamily="2" charset="2"/>
              <a:buChar char="§"/>
            </a:pPr>
            <a:endParaRPr lang="en-US" kern="0" dirty="0">
              <a:solidFill>
                <a:prstClr val="black">
                  <a:hueOff val="0"/>
                  <a:satOff val="0"/>
                  <a:lumOff val="0"/>
                  <a:alphaOff val="0"/>
                </a:prstClr>
              </a:solidFill>
              <a:latin typeface="Arial" panose="020B0604020202020204" pitchFamily="34" charset="0"/>
              <a:cs typeface="Arial" panose="020B0604020202020204" pitchFamily="34" charset="0"/>
            </a:endParaRPr>
          </a:p>
          <a:p>
            <a:pPr marL="349250" indent="-349250" defTabSz="2889250" eaLnBrk="0" fontAlgn="base" hangingPunct="0">
              <a:spcBef>
                <a:spcPct val="0"/>
              </a:spcBef>
              <a:buSzPct val="90000"/>
              <a:buFont typeface="Wingdings" panose="05000000000000000000" pitchFamily="2" charset="2"/>
              <a:buChar char="§"/>
            </a:pPr>
            <a:endParaRPr lang="en-US" kern="0" dirty="0">
              <a:solidFill>
                <a:prstClr val="black">
                  <a:hueOff val="0"/>
                  <a:satOff val="0"/>
                  <a:lumOff val="0"/>
                  <a:alphaOff val="0"/>
                </a:prstClr>
              </a:solidFill>
              <a:latin typeface="Arial" panose="020B0604020202020204" pitchFamily="34" charset="0"/>
              <a:cs typeface="Arial" panose="020B0604020202020204" pitchFamily="34" charset="0"/>
            </a:endParaRPr>
          </a:p>
          <a:p>
            <a:pPr marL="349250" indent="-349250" defTabSz="2889250" eaLnBrk="0" fontAlgn="base" hangingPunct="0">
              <a:spcBef>
                <a:spcPct val="0"/>
              </a:spcBef>
              <a:buSzPct val="90000"/>
              <a:buFont typeface="Wingdings" panose="05000000000000000000" pitchFamily="2" charset="2"/>
              <a:buChar char="§"/>
            </a:pPr>
            <a:endParaRPr lang="en-US" kern="0" dirty="0">
              <a:solidFill>
                <a:prstClr val="black">
                  <a:hueOff val="0"/>
                  <a:satOff val="0"/>
                  <a:lumOff val="0"/>
                  <a:alphaOff val="0"/>
                </a:prstClr>
              </a:solidFill>
              <a:latin typeface="Arial" panose="020B0604020202020204" pitchFamily="34" charset="0"/>
              <a:cs typeface="Arial" panose="020B0604020202020204" pitchFamily="34" charset="0"/>
            </a:endParaRPr>
          </a:p>
          <a:p>
            <a:pPr marL="349250" indent="-349250" defTabSz="2889250" eaLnBrk="0" fontAlgn="base" hangingPunct="0">
              <a:spcBef>
                <a:spcPct val="0"/>
              </a:spcBef>
              <a:buSzPct val="90000"/>
              <a:buFont typeface="Wingdings" panose="05000000000000000000" pitchFamily="2" charset="2"/>
              <a:buChar char="§"/>
            </a:pPr>
            <a:endParaRPr lang="en-IN" sz="2000" dirty="0"/>
          </a:p>
        </p:txBody>
      </p:sp>
      <p:sp>
        <p:nvSpPr>
          <p:cNvPr id="39" name="Slide Number Placeholder 1">
            <a:extLst>
              <a:ext uri="{FF2B5EF4-FFF2-40B4-BE49-F238E27FC236}">
                <a16:creationId xmlns:a16="http://schemas.microsoft.com/office/drawing/2014/main" id="{A6473784-6346-4023-A38C-5618AA59E126}"/>
              </a:ext>
            </a:extLst>
          </p:cNvPr>
          <p:cNvSpPr txBox="1">
            <a:spLocks/>
          </p:cNvSpPr>
          <p:nvPr/>
        </p:nvSpPr>
        <p:spPr>
          <a:xfrm>
            <a:off x="7121666" y="6455723"/>
            <a:ext cx="377561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b="1" dirty="0"/>
              <a:t>Budget 2018 – Key Indirect Tax changes</a:t>
            </a:r>
          </a:p>
        </p:txBody>
      </p:sp>
      <p:sp>
        <p:nvSpPr>
          <p:cNvPr id="11" name="TextBox 10">
            <a:extLst>
              <a:ext uri="{FF2B5EF4-FFF2-40B4-BE49-F238E27FC236}">
                <a16:creationId xmlns:a16="http://schemas.microsoft.com/office/drawing/2014/main" id="{2E1EEBF1-869A-4E1F-ABEA-0E853588C426}"/>
              </a:ext>
            </a:extLst>
          </p:cNvPr>
          <p:cNvSpPr txBox="1"/>
          <p:nvPr/>
        </p:nvSpPr>
        <p:spPr>
          <a:xfrm>
            <a:off x="1523169" y="1977163"/>
            <a:ext cx="8990766" cy="923330"/>
          </a:xfrm>
          <a:prstGeom prst="rect">
            <a:avLst/>
          </a:prstGeom>
          <a:solidFill>
            <a:srgbClr val="86D2DA">
              <a:alpha val="50196"/>
            </a:srgbClr>
          </a:solidFill>
        </p:spPr>
        <p:txBody>
          <a:bodyPr wrap="square" rtlCol="0">
            <a:spAutoFit/>
          </a:bodyPr>
          <a:lstStyle/>
          <a:p>
            <a:r>
              <a:rPr lang="en-IN" i="1" dirty="0"/>
              <a:t>It is pertinent to note that though the specific power to remand the matter has now been conferred to the Commissioner (Appeals), various Courts have consistently held that the Commissioner (Appeals) inherently had the power to remand </a:t>
            </a:r>
            <a:endParaRPr lang="en-US" i="1" kern="0" dirty="0">
              <a:latin typeface="+mj-lt"/>
              <a:cs typeface="Helvetica" panose="020B0604020202020204" pitchFamily="34" charset="0"/>
            </a:endParaRPr>
          </a:p>
        </p:txBody>
      </p:sp>
      <p:sp>
        <p:nvSpPr>
          <p:cNvPr id="13" name="Slide Number Placeholder 1">
            <a:extLst>
              <a:ext uri="{FF2B5EF4-FFF2-40B4-BE49-F238E27FC236}">
                <a16:creationId xmlns:a16="http://schemas.microsoft.com/office/drawing/2014/main" id="{572FE9C0-72B2-42D4-801A-2416DA4CE990}"/>
              </a:ext>
            </a:extLst>
          </p:cNvPr>
          <p:cNvSpPr txBox="1">
            <a:spLocks/>
          </p:cNvSpPr>
          <p:nvPr/>
        </p:nvSpPr>
        <p:spPr>
          <a:xfrm>
            <a:off x="769495" y="6372384"/>
            <a:ext cx="780417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IN" sz="1600" b="1" i="1" dirty="0">
                <a:solidFill>
                  <a:schemeClr val="tx1"/>
                </a:solidFill>
              </a:rPr>
              <a:t>Effective from enactment of the Finance Bill, 2018</a:t>
            </a:r>
          </a:p>
        </p:txBody>
      </p:sp>
    </p:spTree>
    <p:extLst>
      <p:ext uri="{BB962C8B-B14F-4D97-AF65-F5344CB8AC3E}">
        <p14:creationId xmlns:p14="http://schemas.microsoft.com/office/powerpoint/2010/main" val="2042106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10822898" y="6445616"/>
            <a:ext cx="875676" cy="365125"/>
          </a:xfrm>
        </p:spPr>
        <p:txBody>
          <a:bodyPr/>
          <a:lstStyle/>
          <a:p>
            <a:r>
              <a:rPr lang="en-IN" b="1" dirty="0"/>
              <a:t>Page </a:t>
            </a:r>
            <a:fld id="{46AA97BE-287C-4D3C-BC2D-43FE9BE756F7}" type="slidenum">
              <a:rPr lang="en-IN" b="1" smtClean="0"/>
              <a:pPr/>
              <a:t>14</a:t>
            </a:fld>
            <a:endParaRPr lang="en-IN" b="1" dirty="0"/>
          </a:p>
        </p:txBody>
      </p:sp>
      <p:grpSp>
        <p:nvGrpSpPr>
          <p:cNvPr id="17" name="Group 16"/>
          <p:cNvGrpSpPr/>
          <p:nvPr/>
        </p:nvGrpSpPr>
        <p:grpSpPr>
          <a:xfrm>
            <a:off x="0" y="325554"/>
            <a:ext cx="8730613" cy="523220"/>
            <a:chOff x="0" y="325554"/>
            <a:chExt cx="8730613" cy="523220"/>
          </a:xfrm>
        </p:grpSpPr>
        <p:sp>
          <p:nvSpPr>
            <p:cNvPr id="18" name="Rectangle 17"/>
            <p:cNvSpPr/>
            <p:nvPr/>
          </p:nvSpPr>
          <p:spPr>
            <a:xfrm>
              <a:off x="565493" y="325554"/>
              <a:ext cx="8165120" cy="523220"/>
            </a:xfrm>
            <a:prstGeom prst="rect">
              <a:avLst/>
            </a:prstGeom>
          </p:spPr>
          <p:txBody>
            <a:bodyPr wrap="none">
              <a:spAutoFit/>
            </a:bodyPr>
            <a:lstStyle/>
            <a:p>
              <a:r>
                <a:rPr lang="en-US" sz="2800" b="1" dirty="0">
                  <a:solidFill>
                    <a:srgbClr val="2F8F99"/>
                  </a:solidFill>
                  <a:latin typeface="Arial" panose="020B0604020202020204" pitchFamily="34" charset="0"/>
                  <a:cs typeface="Arial" panose="020B0604020202020204" pitchFamily="34" charset="0"/>
                </a:rPr>
                <a:t>KEY AMENDMENTS IN CUSTOMS ACT (CONT.)</a:t>
              </a:r>
            </a:p>
          </p:txBody>
        </p:sp>
        <p:grpSp>
          <p:nvGrpSpPr>
            <p:cNvPr id="19" name="Group 18"/>
            <p:cNvGrpSpPr/>
            <p:nvPr/>
          </p:nvGrpSpPr>
          <p:grpSpPr>
            <a:xfrm>
              <a:off x="0" y="374342"/>
              <a:ext cx="509964" cy="425644"/>
              <a:chOff x="127146" y="374342"/>
              <a:chExt cx="509964" cy="425644"/>
            </a:xfrm>
          </p:grpSpPr>
          <p:sp>
            <p:nvSpPr>
              <p:cNvPr id="20" name="Isosceles Triangle 19"/>
              <p:cNvSpPr/>
              <p:nvPr/>
            </p:nvSpPr>
            <p:spPr>
              <a:xfrm rot="5400000">
                <a:off x="240821" y="403697"/>
                <a:ext cx="425644" cy="366934"/>
              </a:xfrm>
              <a:prstGeom prst="triangle">
                <a:avLst/>
              </a:prstGeom>
              <a:solidFill>
                <a:srgbClr val="2F8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1" name="Isosceles Triangle 20"/>
              <p:cNvSpPr/>
              <p:nvPr/>
            </p:nvSpPr>
            <p:spPr>
              <a:xfrm rot="5400000">
                <a:off x="97791" y="403697"/>
                <a:ext cx="425644" cy="366934"/>
              </a:xfrm>
              <a:prstGeom prst="triangle">
                <a:avLst/>
              </a:prstGeom>
              <a:solidFill>
                <a:srgbClr val="86D2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grpSp>
      <p:sp>
        <p:nvSpPr>
          <p:cNvPr id="22" name="Flowchart: Extract 21">
            <a:hlinkClick r:id="" action="ppaction://noaction"/>
          </p:cNvPr>
          <p:cNvSpPr/>
          <p:nvPr/>
        </p:nvSpPr>
        <p:spPr>
          <a:xfrm rot="16200000">
            <a:off x="11821029" y="6490380"/>
            <a:ext cx="344908" cy="295814"/>
          </a:xfrm>
          <a:prstGeom prst="flowChartExtra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04BA3C8B-4010-4CE2-9198-DC2EF1D53514}"/>
              </a:ext>
            </a:extLst>
          </p:cNvPr>
          <p:cNvSpPr txBox="1"/>
          <p:nvPr/>
        </p:nvSpPr>
        <p:spPr>
          <a:xfrm>
            <a:off x="704539" y="1112517"/>
            <a:ext cx="10628026" cy="5213332"/>
          </a:xfrm>
          <a:prstGeom prst="rect">
            <a:avLst/>
          </a:prstGeom>
          <a:noFill/>
          <a:ln w="28575">
            <a:solidFill>
              <a:srgbClr val="2B8F99"/>
            </a:solidFill>
          </a:ln>
        </p:spPr>
        <p:txBody>
          <a:bodyPr wrap="square" rtlCol="0">
            <a:noAutofit/>
          </a:bodyPr>
          <a:lstStyle/>
          <a:p>
            <a:pPr marL="349250" indent="-349250" defTabSz="2889250" eaLnBrk="0" fontAlgn="base" hangingPunct="0">
              <a:spcBef>
                <a:spcPct val="0"/>
              </a:spcBef>
              <a:buSzPct val="90000"/>
              <a:buFont typeface="Wingdings" panose="05000000000000000000" pitchFamily="2" charset="2"/>
              <a:buChar char="§"/>
            </a:pPr>
            <a:r>
              <a:rPr lang="en-IN" sz="2000" dirty="0"/>
              <a:t>The following changes made in scheme of </a:t>
            </a:r>
            <a:r>
              <a:rPr lang="en-IN" sz="2000" b="1" dirty="0">
                <a:solidFill>
                  <a:srgbClr val="2B8F99"/>
                </a:solidFill>
              </a:rPr>
              <a:t>Advance Ruling</a:t>
            </a:r>
          </a:p>
        </p:txBody>
      </p:sp>
      <p:sp>
        <p:nvSpPr>
          <p:cNvPr id="39" name="Slide Number Placeholder 1">
            <a:extLst>
              <a:ext uri="{FF2B5EF4-FFF2-40B4-BE49-F238E27FC236}">
                <a16:creationId xmlns:a16="http://schemas.microsoft.com/office/drawing/2014/main" id="{A6473784-6346-4023-A38C-5618AA59E126}"/>
              </a:ext>
            </a:extLst>
          </p:cNvPr>
          <p:cNvSpPr txBox="1">
            <a:spLocks/>
          </p:cNvSpPr>
          <p:nvPr/>
        </p:nvSpPr>
        <p:spPr>
          <a:xfrm>
            <a:off x="7121666" y="6455723"/>
            <a:ext cx="377561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b="1" dirty="0"/>
              <a:t>Budget 2018 – Key Indirect Tax changes</a:t>
            </a:r>
          </a:p>
        </p:txBody>
      </p:sp>
      <p:cxnSp>
        <p:nvCxnSpPr>
          <p:cNvPr id="24" name="Straight Connector 23">
            <a:extLst>
              <a:ext uri="{FF2B5EF4-FFF2-40B4-BE49-F238E27FC236}">
                <a16:creationId xmlns:a16="http://schemas.microsoft.com/office/drawing/2014/main" id="{7FEB9E32-62CD-436B-B014-4C9BCB946B96}"/>
              </a:ext>
            </a:extLst>
          </p:cNvPr>
          <p:cNvCxnSpPr/>
          <p:nvPr/>
        </p:nvCxnSpPr>
        <p:spPr>
          <a:xfrm flipH="1">
            <a:off x="859435" y="5126229"/>
            <a:ext cx="2695126"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44" name="Freeform 5">
            <a:extLst>
              <a:ext uri="{FF2B5EF4-FFF2-40B4-BE49-F238E27FC236}">
                <a16:creationId xmlns:a16="http://schemas.microsoft.com/office/drawing/2014/main" id="{F1D88FBE-8B76-4B7C-A023-09307218B880}"/>
              </a:ext>
            </a:extLst>
          </p:cNvPr>
          <p:cNvSpPr/>
          <p:nvPr/>
        </p:nvSpPr>
        <p:spPr>
          <a:xfrm>
            <a:off x="1177516" y="3458096"/>
            <a:ext cx="9706975" cy="921246"/>
          </a:xfrm>
          <a:custGeom>
            <a:avLst/>
            <a:gdLst>
              <a:gd name="connsiteX0" fmla="*/ 0 w 3614737"/>
              <a:gd name="connsiteY0" fmla="*/ 0 h 714375"/>
              <a:gd name="connsiteX1" fmla="*/ 3295650 w 3614737"/>
              <a:gd name="connsiteY1" fmla="*/ 0 h 714375"/>
              <a:gd name="connsiteX2" fmla="*/ 3614737 w 3614737"/>
              <a:gd name="connsiteY2" fmla="*/ 714375 h 714375"/>
              <a:gd name="connsiteX3" fmla="*/ 0 w 3614737"/>
              <a:gd name="connsiteY3" fmla="*/ 714375 h 714375"/>
              <a:gd name="connsiteX4" fmla="*/ 0 w 3614737"/>
              <a:gd name="connsiteY4" fmla="*/ 0 h 714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4737" h="714375">
                <a:moveTo>
                  <a:pt x="0" y="0"/>
                </a:moveTo>
                <a:lnTo>
                  <a:pt x="3295650" y="0"/>
                </a:lnTo>
                <a:lnTo>
                  <a:pt x="3614737" y="714375"/>
                </a:lnTo>
                <a:lnTo>
                  <a:pt x="0" y="714375"/>
                </a:lnTo>
                <a:lnTo>
                  <a:pt x="0" y="0"/>
                </a:lnTo>
                <a:close/>
              </a:path>
            </a:pathLst>
          </a:custGeom>
          <a:solidFill>
            <a:srgbClr val="1B9E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6">
            <a:extLst>
              <a:ext uri="{FF2B5EF4-FFF2-40B4-BE49-F238E27FC236}">
                <a16:creationId xmlns:a16="http://schemas.microsoft.com/office/drawing/2014/main" id="{7C6C3DFE-4450-438D-8E0D-E7B4E8CC2FCA}"/>
              </a:ext>
            </a:extLst>
          </p:cNvPr>
          <p:cNvSpPr/>
          <p:nvPr/>
        </p:nvSpPr>
        <p:spPr>
          <a:xfrm flipH="1">
            <a:off x="1177516" y="4377679"/>
            <a:ext cx="9706975" cy="921246"/>
          </a:xfrm>
          <a:custGeom>
            <a:avLst/>
            <a:gdLst>
              <a:gd name="connsiteX0" fmla="*/ 0 w 3614737"/>
              <a:gd name="connsiteY0" fmla="*/ 0 h 714375"/>
              <a:gd name="connsiteX1" fmla="*/ 3295650 w 3614737"/>
              <a:gd name="connsiteY1" fmla="*/ 0 h 714375"/>
              <a:gd name="connsiteX2" fmla="*/ 3614737 w 3614737"/>
              <a:gd name="connsiteY2" fmla="*/ 714375 h 714375"/>
              <a:gd name="connsiteX3" fmla="*/ 0 w 3614737"/>
              <a:gd name="connsiteY3" fmla="*/ 714375 h 714375"/>
              <a:gd name="connsiteX4" fmla="*/ 0 w 3614737"/>
              <a:gd name="connsiteY4" fmla="*/ 0 h 714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4737" h="714375">
                <a:moveTo>
                  <a:pt x="0" y="0"/>
                </a:moveTo>
                <a:lnTo>
                  <a:pt x="3295650" y="0"/>
                </a:lnTo>
                <a:lnTo>
                  <a:pt x="3614737" y="714375"/>
                </a:lnTo>
                <a:lnTo>
                  <a:pt x="0" y="714375"/>
                </a:lnTo>
                <a:lnTo>
                  <a:pt x="0"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7">
            <a:extLst>
              <a:ext uri="{FF2B5EF4-FFF2-40B4-BE49-F238E27FC236}">
                <a16:creationId xmlns:a16="http://schemas.microsoft.com/office/drawing/2014/main" id="{0412F4FD-20E4-4BB4-9347-8452E8969CD8}"/>
              </a:ext>
            </a:extLst>
          </p:cNvPr>
          <p:cNvSpPr/>
          <p:nvPr/>
        </p:nvSpPr>
        <p:spPr>
          <a:xfrm>
            <a:off x="1177516" y="5293999"/>
            <a:ext cx="9719766" cy="933529"/>
          </a:xfrm>
          <a:custGeom>
            <a:avLst/>
            <a:gdLst>
              <a:gd name="connsiteX0" fmla="*/ 0 w 3619500"/>
              <a:gd name="connsiteY0" fmla="*/ 723900 h 723900"/>
              <a:gd name="connsiteX1" fmla="*/ 0 w 3619500"/>
              <a:gd name="connsiteY1" fmla="*/ 0 h 723900"/>
              <a:gd name="connsiteX2" fmla="*/ 3276600 w 3619500"/>
              <a:gd name="connsiteY2" fmla="*/ 0 h 723900"/>
              <a:gd name="connsiteX3" fmla="*/ 3619500 w 3619500"/>
              <a:gd name="connsiteY3" fmla="*/ 719138 h 723900"/>
              <a:gd name="connsiteX4" fmla="*/ 0 w 3619500"/>
              <a:gd name="connsiteY4" fmla="*/ 723900 h 723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0" h="723900">
                <a:moveTo>
                  <a:pt x="0" y="723900"/>
                </a:moveTo>
                <a:lnTo>
                  <a:pt x="0" y="0"/>
                </a:lnTo>
                <a:lnTo>
                  <a:pt x="3276600" y="0"/>
                </a:lnTo>
                <a:lnTo>
                  <a:pt x="3619500" y="719138"/>
                </a:lnTo>
                <a:lnTo>
                  <a:pt x="0" y="723900"/>
                </a:lnTo>
                <a:close/>
              </a:path>
            </a:pathLst>
          </a:custGeom>
          <a:solidFill>
            <a:srgbClr val="1B9E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8">
            <a:extLst>
              <a:ext uri="{FF2B5EF4-FFF2-40B4-BE49-F238E27FC236}">
                <a16:creationId xmlns:a16="http://schemas.microsoft.com/office/drawing/2014/main" id="{A12A1FA3-9E79-4FFB-880F-7D5B26F58ACE}"/>
              </a:ext>
            </a:extLst>
          </p:cNvPr>
          <p:cNvSpPr/>
          <p:nvPr/>
        </p:nvSpPr>
        <p:spPr>
          <a:xfrm flipH="1">
            <a:off x="1177516" y="2543828"/>
            <a:ext cx="9706975" cy="921246"/>
          </a:xfrm>
          <a:custGeom>
            <a:avLst/>
            <a:gdLst>
              <a:gd name="connsiteX0" fmla="*/ 0 w 3614737"/>
              <a:gd name="connsiteY0" fmla="*/ 0 h 714375"/>
              <a:gd name="connsiteX1" fmla="*/ 3295650 w 3614737"/>
              <a:gd name="connsiteY1" fmla="*/ 0 h 714375"/>
              <a:gd name="connsiteX2" fmla="*/ 3614737 w 3614737"/>
              <a:gd name="connsiteY2" fmla="*/ 714375 h 714375"/>
              <a:gd name="connsiteX3" fmla="*/ 0 w 3614737"/>
              <a:gd name="connsiteY3" fmla="*/ 714375 h 714375"/>
              <a:gd name="connsiteX4" fmla="*/ 0 w 3614737"/>
              <a:gd name="connsiteY4" fmla="*/ 0 h 714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4737" h="714375">
                <a:moveTo>
                  <a:pt x="0" y="0"/>
                </a:moveTo>
                <a:lnTo>
                  <a:pt x="3295650" y="0"/>
                </a:lnTo>
                <a:lnTo>
                  <a:pt x="3614737" y="714375"/>
                </a:lnTo>
                <a:lnTo>
                  <a:pt x="0" y="714375"/>
                </a:lnTo>
                <a:lnTo>
                  <a:pt x="0"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9">
            <a:extLst>
              <a:ext uri="{FF2B5EF4-FFF2-40B4-BE49-F238E27FC236}">
                <a16:creationId xmlns:a16="http://schemas.microsoft.com/office/drawing/2014/main" id="{619BA4EE-F80F-4BAF-B89F-651EFACB007D}"/>
              </a:ext>
            </a:extLst>
          </p:cNvPr>
          <p:cNvSpPr/>
          <p:nvPr/>
        </p:nvSpPr>
        <p:spPr>
          <a:xfrm>
            <a:off x="1177516" y="1627887"/>
            <a:ext cx="9706975" cy="921246"/>
          </a:xfrm>
          <a:custGeom>
            <a:avLst/>
            <a:gdLst>
              <a:gd name="connsiteX0" fmla="*/ 0 w 3614737"/>
              <a:gd name="connsiteY0" fmla="*/ 0 h 714375"/>
              <a:gd name="connsiteX1" fmla="*/ 3295650 w 3614737"/>
              <a:gd name="connsiteY1" fmla="*/ 0 h 714375"/>
              <a:gd name="connsiteX2" fmla="*/ 3614737 w 3614737"/>
              <a:gd name="connsiteY2" fmla="*/ 714375 h 714375"/>
              <a:gd name="connsiteX3" fmla="*/ 0 w 3614737"/>
              <a:gd name="connsiteY3" fmla="*/ 714375 h 714375"/>
              <a:gd name="connsiteX4" fmla="*/ 0 w 3614737"/>
              <a:gd name="connsiteY4" fmla="*/ 0 h 714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4737" h="714375">
                <a:moveTo>
                  <a:pt x="0" y="0"/>
                </a:moveTo>
                <a:lnTo>
                  <a:pt x="3295650" y="0"/>
                </a:lnTo>
                <a:lnTo>
                  <a:pt x="3614737" y="714375"/>
                </a:lnTo>
                <a:lnTo>
                  <a:pt x="0" y="714375"/>
                </a:lnTo>
                <a:lnTo>
                  <a:pt x="0" y="0"/>
                </a:lnTo>
                <a:close/>
              </a:path>
            </a:pathLst>
          </a:custGeom>
          <a:solidFill>
            <a:srgbClr val="1B9E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10">
            <a:extLst>
              <a:ext uri="{FF2B5EF4-FFF2-40B4-BE49-F238E27FC236}">
                <a16:creationId xmlns:a16="http://schemas.microsoft.com/office/drawing/2014/main" id="{69CC8E95-474A-4BF1-945F-2081BB2994D3}"/>
              </a:ext>
            </a:extLst>
          </p:cNvPr>
          <p:cNvSpPr/>
          <p:nvPr/>
        </p:nvSpPr>
        <p:spPr>
          <a:xfrm>
            <a:off x="1318195" y="1670879"/>
            <a:ext cx="9476773" cy="847546"/>
          </a:xfrm>
          <a:custGeom>
            <a:avLst/>
            <a:gdLst>
              <a:gd name="connsiteX0" fmla="*/ 0 w 3529013"/>
              <a:gd name="connsiteY0" fmla="*/ 657225 h 657225"/>
              <a:gd name="connsiteX1" fmla="*/ 309563 w 3529013"/>
              <a:gd name="connsiteY1" fmla="*/ 0 h 657225"/>
              <a:gd name="connsiteX2" fmla="*/ 3205163 w 3529013"/>
              <a:gd name="connsiteY2" fmla="*/ 0 h 657225"/>
              <a:gd name="connsiteX3" fmla="*/ 3529013 w 3529013"/>
              <a:gd name="connsiteY3" fmla="*/ 647700 h 657225"/>
              <a:gd name="connsiteX4" fmla="*/ 0 w 3529013"/>
              <a:gd name="connsiteY4" fmla="*/ 657225 h 657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9013" h="657225">
                <a:moveTo>
                  <a:pt x="0" y="657225"/>
                </a:moveTo>
                <a:lnTo>
                  <a:pt x="309563" y="0"/>
                </a:lnTo>
                <a:lnTo>
                  <a:pt x="3205163" y="0"/>
                </a:lnTo>
                <a:lnTo>
                  <a:pt x="3529013" y="647700"/>
                </a:lnTo>
                <a:lnTo>
                  <a:pt x="0" y="65722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11">
            <a:extLst>
              <a:ext uri="{FF2B5EF4-FFF2-40B4-BE49-F238E27FC236}">
                <a16:creationId xmlns:a16="http://schemas.microsoft.com/office/drawing/2014/main" id="{CBD5C415-F8B0-4FDC-BDED-6D0DF824A845}"/>
              </a:ext>
            </a:extLst>
          </p:cNvPr>
          <p:cNvSpPr/>
          <p:nvPr/>
        </p:nvSpPr>
        <p:spPr>
          <a:xfrm>
            <a:off x="1318193" y="2580676"/>
            <a:ext cx="9476773" cy="847546"/>
          </a:xfrm>
          <a:custGeom>
            <a:avLst/>
            <a:gdLst>
              <a:gd name="connsiteX0" fmla="*/ 0 w 3529013"/>
              <a:gd name="connsiteY0" fmla="*/ 657225 h 657225"/>
              <a:gd name="connsiteX1" fmla="*/ 309563 w 3529013"/>
              <a:gd name="connsiteY1" fmla="*/ 0 h 657225"/>
              <a:gd name="connsiteX2" fmla="*/ 3205163 w 3529013"/>
              <a:gd name="connsiteY2" fmla="*/ 0 h 657225"/>
              <a:gd name="connsiteX3" fmla="*/ 3529013 w 3529013"/>
              <a:gd name="connsiteY3" fmla="*/ 647700 h 657225"/>
              <a:gd name="connsiteX4" fmla="*/ 0 w 3529013"/>
              <a:gd name="connsiteY4" fmla="*/ 657225 h 657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9013" h="657225">
                <a:moveTo>
                  <a:pt x="0" y="657225"/>
                </a:moveTo>
                <a:lnTo>
                  <a:pt x="309563" y="0"/>
                </a:lnTo>
                <a:lnTo>
                  <a:pt x="3205163" y="0"/>
                </a:lnTo>
                <a:lnTo>
                  <a:pt x="3529013" y="647700"/>
                </a:lnTo>
                <a:lnTo>
                  <a:pt x="0" y="65722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12">
            <a:extLst>
              <a:ext uri="{FF2B5EF4-FFF2-40B4-BE49-F238E27FC236}">
                <a16:creationId xmlns:a16="http://schemas.microsoft.com/office/drawing/2014/main" id="{8FC39F34-19E7-4F84-8520-35386DFA9CB2}"/>
              </a:ext>
            </a:extLst>
          </p:cNvPr>
          <p:cNvSpPr/>
          <p:nvPr/>
        </p:nvSpPr>
        <p:spPr>
          <a:xfrm>
            <a:off x="1318193" y="3508061"/>
            <a:ext cx="9476773" cy="847546"/>
          </a:xfrm>
          <a:custGeom>
            <a:avLst/>
            <a:gdLst>
              <a:gd name="connsiteX0" fmla="*/ 0 w 3529013"/>
              <a:gd name="connsiteY0" fmla="*/ 657225 h 657225"/>
              <a:gd name="connsiteX1" fmla="*/ 309563 w 3529013"/>
              <a:gd name="connsiteY1" fmla="*/ 0 h 657225"/>
              <a:gd name="connsiteX2" fmla="*/ 3205163 w 3529013"/>
              <a:gd name="connsiteY2" fmla="*/ 0 h 657225"/>
              <a:gd name="connsiteX3" fmla="*/ 3529013 w 3529013"/>
              <a:gd name="connsiteY3" fmla="*/ 647700 h 657225"/>
              <a:gd name="connsiteX4" fmla="*/ 0 w 3529013"/>
              <a:gd name="connsiteY4" fmla="*/ 657225 h 657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9013" h="657225">
                <a:moveTo>
                  <a:pt x="0" y="657225"/>
                </a:moveTo>
                <a:lnTo>
                  <a:pt x="309563" y="0"/>
                </a:lnTo>
                <a:lnTo>
                  <a:pt x="3205163" y="0"/>
                </a:lnTo>
                <a:lnTo>
                  <a:pt x="3529013" y="647700"/>
                </a:lnTo>
                <a:lnTo>
                  <a:pt x="0" y="65722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13">
            <a:extLst>
              <a:ext uri="{FF2B5EF4-FFF2-40B4-BE49-F238E27FC236}">
                <a16:creationId xmlns:a16="http://schemas.microsoft.com/office/drawing/2014/main" id="{D9DD4B9B-B2BB-4385-B82C-9BF264CA8E5B}"/>
              </a:ext>
            </a:extLst>
          </p:cNvPr>
          <p:cNvSpPr/>
          <p:nvPr/>
        </p:nvSpPr>
        <p:spPr>
          <a:xfrm>
            <a:off x="1318193" y="4414527"/>
            <a:ext cx="9476773" cy="847546"/>
          </a:xfrm>
          <a:custGeom>
            <a:avLst/>
            <a:gdLst>
              <a:gd name="connsiteX0" fmla="*/ 0 w 3529013"/>
              <a:gd name="connsiteY0" fmla="*/ 657225 h 657225"/>
              <a:gd name="connsiteX1" fmla="*/ 309563 w 3529013"/>
              <a:gd name="connsiteY1" fmla="*/ 0 h 657225"/>
              <a:gd name="connsiteX2" fmla="*/ 3205163 w 3529013"/>
              <a:gd name="connsiteY2" fmla="*/ 0 h 657225"/>
              <a:gd name="connsiteX3" fmla="*/ 3529013 w 3529013"/>
              <a:gd name="connsiteY3" fmla="*/ 647700 h 657225"/>
              <a:gd name="connsiteX4" fmla="*/ 0 w 3529013"/>
              <a:gd name="connsiteY4" fmla="*/ 657225 h 657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9013" h="657225">
                <a:moveTo>
                  <a:pt x="0" y="657225"/>
                </a:moveTo>
                <a:lnTo>
                  <a:pt x="309563" y="0"/>
                </a:lnTo>
                <a:lnTo>
                  <a:pt x="3205163" y="0"/>
                </a:lnTo>
                <a:lnTo>
                  <a:pt x="3529013" y="647700"/>
                </a:lnTo>
                <a:lnTo>
                  <a:pt x="0" y="65722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14">
            <a:extLst>
              <a:ext uri="{FF2B5EF4-FFF2-40B4-BE49-F238E27FC236}">
                <a16:creationId xmlns:a16="http://schemas.microsoft.com/office/drawing/2014/main" id="{33B01324-D13F-4561-B3D1-DAD03D659A40}"/>
              </a:ext>
            </a:extLst>
          </p:cNvPr>
          <p:cNvSpPr/>
          <p:nvPr/>
        </p:nvSpPr>
        <p:spPr>
          <a:xfrm>
            <a:off x="1318193" y="5326370"/>
            <a:ext cx="9476773" cy="847546"/>
          </a:xfrm>
          <a:custGeom>
            <a:avLst/>
            <a:gdLst>
              <a:gd name="connsiteX0" fmla="*/ 0 w 3529013"/>
              <a:gd name="connsiteY0" fmla="*/ 657225 h 657225"/>
              <a:gd name="connsiteX1" fmla="*/ 309563 w 3529013"/>
              <a:gd name="connsiteY1" fmla="*/ 0 h 657225"/>
              <a:gd name="connsiteX2" fmla="*/ 3205163 w 3529013"/>
              <a:gd name="connsiteY2" fmla="*/ 0 h 657225"/>
              <a:gd name="connsiteX3" fmla="*/ 3529013 w 3529013"/>
              <a:gd name="connsiteY3" fmla="*/ 647700 h 657225"/>
              <a:gd name="connsiteX4" fmla="*/ 0 w 3529013"/>
              <a:gd name="connsiteY4" fmla="*/ 657225 h 657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9013" h="657225">
                <a:moveTo>
                  <a:pt x="0" y="657225"/>
                </a:moveTo>
                <a:lnTo>
                  <a:pt x="309563" y="0"/>
                </a:lnTo>
                <a:lnTo>
                  <a:pt x="3205163" y="0"/>
                </a:lnTo>
                <a:lnTo>
                  <a:pt x="3529013" y="647700"/>
                </a:lnTo>
                <a:lnTo>
                  <a:pt x="0" y="65722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8F6E6BFE-03BD-4A49-B820-26905BB179D8}"/>
              </a:ext>
            </a:extLst>
          </p:cNvPr>
          <p:cNvSpPr txBox="1"/>
          <p:nvPr/>
        </p:nvSpPr>
        <p:spPr>
          <a:xfrm>
            <a:off x="2107533" y="1742105"/>
            <a:ext cx="7746471" cy="796410"/>
          </a:xfrm>
          <a:prstGeom prst="rect">
            <a:avLst/>
          </a:prstGeom>
          <a:noFill/>
          <a:ln w="28575">
            <a:noFill/>
          </a:ln>
        </p:spPr>
        <p:txBody>
          <a:bodyPr wrap="square" rtlCol="0">
            <a:noAutofit/>
          </a:bodyPr>
          <a:lstStyle/>
          <a:p>
            <a:pPr marL="349250" indent="-349250" defTabSz="2889250" eaLnBrk="0" fontAlgn="base" hangingPunct="0">
              <a:spcBef>
                <a:spcPct val="0"/>
              </a:spcBef>
              <a:buSzPct val="90000"/>
              <a:buFont typeface="Wingdings" panose="05000000000000000000" pitchFamily="2" charset="2"/>
              <a:buChar char="§"/>
            </a:pPr>
            <a:r>
              <a:rPr lang="en-IN" dirty="0"/>
              <a:t>The scope of seeking Advance Ruling extended to cover any question relating to goods prior to their importation or exportation </a:t>
            </a:r>
          </a:p>
        </p:txBody>
      </p:sp>
      <p:sp>
        <p:nvSpPr>
          <p:cNvPr id="25" name="TextBox 24">
            <a:extLst>
              <a:ext uri="{FF2B5EF4-FFF2-40B4-BE49-F238E27FC236}">
                <a16:creationId xmlns:a16="http://schemas.microsoft.com/office/drawing/2014/main" id="{7A96A41C-A4BE-4A7C-950F-ED2DF2FFD5D9}"/>
              </a:ext>
            </a:extLst>
          </p:cNvPr>
          <p:cNvSpPr txBox="1"/>
          <p:nvPr/>
        </p:nvSpPr>
        <p:spPr>
          <a:xfrm>
            <a:off x="2104568" y="2668529"/>
            <a:ext cx="7746471" cy="796410"/>
          </a:xfrm>
          <a:prstGeom prst="rect">
            <a:avLst/>
          </a:prstGeom>
          <a:noFill/>
          <a:ln w="28575">
            <a:noFill/>
          </a:ln>
        </p:spPr>
        <p:txBody>
          <a:bodyPr wrap="square" rtlCol="0">
            <a:noAutofit/>
          </a:bodyPr>
          <a:lstStyle/>
          <a:p>
            <a:pPr marL="349250" indent="-349250" defTabSz="2889250" eaLnBrk="0" fontAlgn="base" hangingPunct="0">
              <a:spcBef>
                <a:spcPct val="0"/>
              </a:spcBef>
              <a:buSzPct val="90000"/>
              <a:buFont typeface="Wingdings" panose="05000000000000000000" pitchFamily="2" charset="2"/>
              <a:buChar char="§"/>
            </a:pPr>
            <a:r>
              <a:rPr lang="en-IN" dirty="0"/>
              <a:t>The definition of applicant expanded to include any IEC holder, an exporter to India or any person applying having justifiable cause</a:t>
            </a:r>
          </a:p>
        </p:txBody>
      </p:sp>
      <p:sp>
        <p:nvSpPr>
          <p:cNvPr id="26" name="TextBox 25">
            <a:extLst>
              <a:ext uri="{FF2B5EF4-FFF2-40B4-BE49-F238E27FC236}">
                <a16:creationId xmlns:a16="http://schemas.microsoft.com/office/drawing/2014/main" id="{763267F6-F75D-423F-AF22-AF5DF571A854}"/>
              </a:ext>
            </a:extLst>
          </p:cNvPr>
          <p:cNvSpPr txBox="1"/>
          <p:nvPr/>
        </p:nvSpPr>
        <p:spPr>
          <a:xfrm>
            <a:off x="2092077" y="3590891"/>
            <a:ext cx="8146206" cy="796410"/>
          </a:xfrm>
          <a:prstGeom prst="rect">
            <a:avLst/>
          </a:prstGeom>
          <a:noFill/>
          <a:ln w="28575">
            <a:noFill/>
          </a:ln>
        </p:spPr>
        <p:txBody>
          <a:bodyPr wrap="square" rtlCol="0">
            <a:noAutofit/>
          </a:bodyPr>
          <a:lstStyle/>
          <a:p>
            <a:pPr marL="349250" indent="-349250" defTabSz="2889250" eaLnBrk="0" fontAlgn="base" hangingPunct="0">
              <a:spcBef>
                <a:spcPct val="0"/>
              </a:spcBef>
              <a:buSzPct val="90000"/>
              <a:buFont typeface="Wingdings" panose="05000000000000000000" pitchFamily="2" charset="2"/>
              <a:buChar char="§"/>
            </a:pPr>
            <a:r>
              <a:rPr lang="en-IN" dirty="0"/>
              <a:t>The present Authority renamed as the Appellate Authority who will entertain appeals from the Customs Authority for Advance Rulings (‘CAAR’)</a:t>
            </a:r>
          </a:p>
        </p:txBody>
      </p:sp>
      <p:sp>
        <p:nvSpPr>
          <p:cNvPr id="27" name="TextBox 26">
            <a:extLst>
              <a:ext uri="{FF2B5EF4-FFF2-40B4-BE49-F238E27FC236}">
                <a16:creationId xmlns:a16="http://schemas.microsoft.com/office/drawing/2014/main" id="{387583D8-5C7D-40F3-A96E-0630FB6EEE34}"/>
              </a:ext>
            </a:extLst>
          </p:cNvPr>
          <p:cNvSpPr txBox="1"/>
          <p:nvPr/>
        </p:nvSpPr>
        <p:spPr>
          <a:xfrm>
            <a:off x="2094577" y="4480459"/>
            <a:ext cx="7746471" cy="796410"/>
          </a:xfrm>
          <a:prstGeom prst="rect">
            <a:avLst/>
          </a:prstGeom>
          <a:noFill/>
          <a:ln w="28575">
            <a:noFill/>
          </a:ln>
        </p:spPr>
        <p:txBody>
          <a:bodyPr wrap="square" rtlCol="0">
            <a:noAutofit/>
          </a:bodyPr>
          <a:lstStyle/>
          <a:p>
            <a:pPr marL="349250" indent="-349250" defTabSz="2889250" eaLnBrk="0" fontAlgn="base" hangingPunct="0">
              <a:spcBef>
                <a:spcPct val="0"/>
              </a:spcBef>
              <a:buSzPct val="90000"/>
              <a:buFont typeface="Wingdings" panose="05000000000000000000" pitchFamily="2" charset="2"/>
              <a:buChar char="§"/>
            </a:pPr>
            <a:r>
              <a:rPr lang="en-IN" dirty="0"/>
              <a:t>CAAR will be an officer of the rank of Commissioner / Principal Commissioner of Customs who will entertain applications at first stage</a:t>
            </a:r>
          </a:p>
        </p:txBody>
      </p:sp>
      <p:sp>
        <p:nvSpPr>
          <p:cNvPr id="28" name="TextBox 27">
            <a:extLst>
              <a:ext uri="{FF2B5EF4-FFF2-40B4-BE49-F238E27FC236}">
                <a16:creationId xmlns:a16="http://schemas.microsoft.com/office/drawing/2014/main" id="{1884F52A-F995-4302-AD01-2BFF7B610603}"/>
              </a:ext>
            </a:extLst>
          </p:cNvPr>
          <p:cNvSpPr txBox="1"/>
          <p:nvPr/>
        </p:nvSpPr>
        <p:spPr>
          <a:xfrm>
            <a:off x="2055376" y="5404312"/>
            <a:ext cx="7746471" cy="796410"/>
          </a:xfrm>
          <a:prstGeom prst="rect">
            <a:avLst/>
          </a:prstGeom>
          <a:noFill/>
          <a:ln w="28575">
            <a:noFill/>
          </a:ln>
        </p:spPr>
        <p:txBody>
          <a:bodyPr wrap="square" rtlCol="0">
            <a:noAutofit/>
          </a:bodyPr>
          <a:lstStyle/>
          <a:p>
            <a:pPr marL="349250" indent="-349250" defTabSz="2889250" eaLnBrk="0" fontAlgn="base" hangingPunct="0">
              <a:spcBef>
                <a:spcPct val="0"/>
              </a:spcBef>
              <a:buSzPct val="90000"/>
              <a:buFont typeface="Wingdings" panose="05000000000000000000" pitchFamily="2" charset="2"/>
              <a:buChar char="§"/>
            </a:pPr>
            <a:r>
              <a:rPr lang="en-IN" dirty="0"/>
              <a:t>The time limit of pronouncing advance ruling reduced to 3 months from 6 months</a:t>
            </a:r>
          </a:p>
          <a:p>
            <a:pPr marL="349250" indent="-349250" defTabSz="2889250" eaLnBrk="0" fontAlgn="base" hangingPunct="0">
              <a:spcBef>
                <a:spcPct val="0"/>
              </a:spcBef>
              <a:buSzPct val="90000"/>
              <a:buFont typeface="Wingdings" panose="05000000000000000000" pitchFamily="2" charset="2"/>
              <a:buChar char="§"/>
            </a:pPr>
            <a:endParaRPr lang="en-IN" dirty="0"/>
          </a:p>
        </p:txBody>
      </p:sp>
      <p:sp>
        <p:nvSpPr>
          <p:cNvPr id="30" name="Slide Number Placeholder 1">
            <a:extLst>
              <a:ext uri="{FF2B5EF4-FFF2-40B4-BE49-F238E27FC236}">
                <a16:creationId xmlns:a16="http://schemas.microsoft.com/office/drawing/2014/main" id="{41AB2B41-2A68-4BF8-88D9-19191695B144}"/>
              </a:ext>
            </a:extLst>
          </p:cNvPr>
          <p:cNvSpPr txBox="1">
            <a:spLocks/>
          </p:cNvSpPr>
          <p:nvPr/>
        </p:nvSpPr>
        <p:spPr>
          <a:xfrm>
            <a:off x="769495" y="6372384"/>
            <a:ext cx="780417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IN" sz="1600" b="1" i="1" dirty="0">
                <a:solidFill>
                  <a:schemeClr val="tx1"/>
                </a:solidFill>
              </a:rPr>
              <a:t>Effective from enactment of the Finance Bill, 2018</a:t>
            </a:r>
          </a:p>
        </p:txBody>
      </p:sp>
    </p:spTree>
    <p:extLst>
      <p:ext uri="{BB962C8B-B14F-4D97-AF65-F5344CB8AC3E}">
        <p14:creationId xmlns:p14="http://schemas.microsoft.com/office/powerpoint/2010/main" val="1957549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4" grpId="0" animBg="1"/>
      <p:bldP spid="45" grpId="0" animBg="1"/>
      <p:bldP spid="46" grpId="0" animBg="1"/>
      <p:bldP spid="47" grpId="0" animBg="1"/>
      <p:bldP spid="48" grpId="0" animBg="1"/>
      <p:bldP spid="49" grpId="0" animBg="1"/>
      <p:bldP spid="57" grpId="0" animBg="1"/>
      <p:bldP spid="58" grpId="0" animBg="1"/>
      <p:bldP spid="59" grpId="0" animBg="1"/>
      <p:bldP spid="60" grpId="0" animBg="1"/>
      <p:bldP spid="23" grpId="0"/>
      <p:bldP spid="25" grpId="0"/>
      <p:bldP spid="26" grpId="0"/>
      <p:bldP spid="27" grpId="0"/>
      <p:bldP spid="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10822898" y="6445616"/>
            <a:ext cx="875676" cy="365125"/>
          </a:xfrm>
        </p:spPr>
        <p:txBody>
          <a:bodyPr/>
          <a:lstStyle/>
          <a:p>
            <a:r>
              <a:rPr lang="en-IN" b="1" dirty="0"/>
              <a:t>Page </a:t>
            </a:r>
            <a:fld id="{46AA97BE-287C-4D3C-BC2D-43FE9BE756F7}" type="slidenum">
              <a:rPr lang="en-IN" b="1" smtClean="0"/>
              <a:pPr/>
              <a:t>15</a:t>
            </a:fld>
            <a:endParaRPr lang="en-IN" b="1" dirty="0"/>
          </a:p>
        </p:txBody>
      </p:sp>
      <p:grpSp>
        <p:nvGrpSpPr>
          <p:cNvPr id="17" name="Group 16"/>
          <p:cNvGrpSpPr/>
          <p:nvPr/>
        </p:nvGrpSpPr>
        <p:grpSpPr>
          <a:xfrm>
            <a:off x="0" y="325554"/>
            <a:ext cx="8730613" cy="523220"/>
            <a:chOff x="0" y="325554"/>
            <a:chExt cx="8730613" cy="523220"/>
          </a:xfrm>
        </p:grpSpPr>
        <p:sp>
          <p:nvSpPr>
            <p:cNvPr id="18" name="Rectangle 17"/>
            <p:cNvSpPr/>
            <p:nvPr/>
          </p:nvSpPr>
          <p:spPr>
            <a:xfrm>
              <a:off x="565493" y="325554"/>
              <a:ext cx="8165120" cy="523220"/>
            </a:xfrm>
            <a:prstGeom prst="rect">
              <a:avLst/>
            </a:prstGeom>
          </p:spPr>
          <p:txBody>
            <a:bodyPr wrap="none">
              <a:spAutoFit/>
            </a:bodyPr>
            <a:lstStyle/>
            <a:p>
              <a:r>
                <a:rPr lang="en-US" sz="2800" b="1" dirty="0">
                  <a:solidFill>
                    <a:srgbClr val="2F8F99"/>
                  </a:solidFill>
                  <a:latin typeface="Arial" panose="020B0604020202020204" pitchFamily="34" charset="0"/>
                  <a:cs typeface="Arial" panose="020B0604020202020204" pitchFamily="34" charset="0"/>
                </a:rPr>
                <a:t>KEY AMENDMENTS IN CUSTOMS ACT (CONT.)</a:t>
              </a:r>
            </a:p>
          </p:txBody>
        </p:sp>
        <p:grpSp>
          <p:nvGrpSpPr>
            <p:cNvPr id="19" name="Group 18"/>
            <p:cNvGrpSpPr/>
            <p:nvPr/>
          </p:nvGrpSpPr>
          <p:grpSpPr>
            <a:xfrm>
              <a:off x="0" y="374342"/>
              <a:ext cx="509964" cy="425644"/>
              <a:chOff x="127146" y="374342"/>
              <a:chExt cx="509964" cy="425644"/>
            </a:xfrm>
          </p:grpSpPr>
          <p:sp>
            <p:nvSpPr>
              <p:cNvPr id="20" name="Isosceles Triangle 19"/>
              <p:cNvSpPr/>
              <p:nvPr/>
            </p:nvSpPr>
            <p:spPr>
              <a:xfrm rot="5400000">
                <a:off x="240821" y="403697"/>
                <a:ext cx="425644" cy="366934"/>
              </a:xfrm>
              <a:prstGeom prst="triangle">
                <a:avLst/>
              </a:prstGeom>
              <a:solidFill>
                <a:srgbClr val="2F8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1" name="Isosceles Triangle 20"/>
              <p:cNvSpPr/>
              <p:nvPr/>
            </p:nvSpPr>
            <p:spPr>
              <a:xfrm rot="5400000">
                <a:off x="97791" y="403697"/>
                <a:ext cx="425644" cy="366934"/>
              </a:xfrm>
              <a:prstGeom prst="triangle">
                <a:avLst/>
              </a:prstGeom>
              <a:solidFill>
                <a:srgbClr val="86D2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grpSp>
      <p:sp>
        <p:nvSpPr>
          <p:cNvPr id="22" name="Flowchart: Extract 21">
            <a:hlinkClick r:id="" action="ppaction://noaction"/>
          </p:cNvPr>
          <p:cNvSpPr/>
          <p:nvPr/>
        </p:nvSpPr>
        <p:spPr>
          <a:xfrm rot="16200000">
            <a:off x="11821029" y="6490380"/>
            <a:ext cx="344908" cy="295814"/>
          </a:xfrm>
          <a:prstGeom prst="flowChartExtra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04BA3C8B-4010-4CE2-9198-DC2EF1D53514}"/>
              </a:ext>
            </a:extLst>
          </p:cNvPr>
          <p:cNvSpPr txBox="1"/>
          <p:nvPr/>
        </p:nvSpPr>
        <p:spPr>
          <a:xfrm>
            <a:off x="704539" y="1112517"/>
            <a:ext cx="10628026" cy="5213332"/>
          </a:xfrm>
          <a:prstGeom prst="rect">
            <a:avLst/>
          </a:prstGeom>
          <a:noFill/>
          <a:ln w="28575">
            <a:solidFill>
              <a:srgbClr val="2B8F99"/>
            </a:solidFill>
          </a:ln>
        </p:spPr>
        <p:txBody>
          <a:bodyPr wrap="square" rtlCol="0">
            <a:noAutofit/>
          </a:bodyPr>
          <a:lstStyle/>
          <a:p>
            <a:pPr marL="349250" indent="-349250" defTabSz="2889250" eaLnBrk="0" fontAlgn="base" hangingPunct="0">
              <a:spcBef>
                <a:spcPct val="0"/>
              </a:spcBef>
              <a:buSzPct val="90000"/>
              <a:buFont typeface="Wingdings" panose="05000000000000000000" pitchFamily="2" charset="2"/>
              <a:buChar char="§"/>
            </a:pPr>
            <a:r>
              <a:rPr lang="en-IN" sz="2000" dirty="0"/>
              <a:t>The scope of the Customs Act, 1962 (‘Customs Act’) expanded to include </a:t>
            </a:r>
            <a:r>
              <a:rPr lang="en-IN" sz="2000" b="1" dirty="0">
                <a:solidFill>
                  <a:srgbClr val="2B8F99"/>
                </a:solidFill>
              </a:rPr>
              <a:t>offence</a:t>
            </a:r>
            <a:r>
              <a:rPr lang="en-IN" sz="2000" b="1" i="1" dirty="0">
                <a:solidFill>
                  <a:srgbClr val="2B8F99"/>
                </a:solidFill>
              </a:rPr>
              <a:t> </a:t>
            </a:r>
            <a:r>
              <a:rPr lang="en-IN" sz="2000" b="1" dirty="0">
                <a:solidFill>
                  <a:srgbClr val="2B8F99"/>
                </a:solidFill>
              </a:rPr>
              <a:t>or contravention committed outside India</a:t>
            </a:r>
            <a:r>
              <a:rPr lang="en-IN" sz="2000" dirty="0"/>
              <a:t> by any person </a:t>
            </a:r>
          </a:p>
          <a:p>
            <a:pPr marL="349250" indent="-349250" defTabSz="2889250" eaLnBrk="0" fontAlgn="base" hangingPunct="0">
              <a:spcBef>
                <a:spcPct val="0"/>
              </a:spcBef>
              <a:buSzPct val="90000"/>
              <a:buFont typeface="Wingdings" panose="05000000000000000000" pitchFamily="2" charset="2"/>
              <a:buChar char="§"/>
            </a:pPr>
            <a:endParaRPr lang="en-US" kern="0" dirty="0">
              <a:solidFill>
                <a:prstClr val="black">
                  <a:hueOff val="0"/>
                  <a:satOff val="0"/>
                  <a:lumOff val="0"/>
                  <a:alphaOff val="0"/>
                </a:prstClr>
              </a:solidFill>
              <a:latin typeface="Arial" panose="020B0604020202020204" pitchFamily="34" charset="0"/>
              <a:cs typeface="Arial" panose="020B0604020202020204" pitchFamily="34" charset="0"/>
            </a:endParaRPr>
          </a:p>
          <a:p>
            <a:pPr marL="349250" indent="-349250" defTabSz="2889250" eaLnBrk="0" fontAlgn="base" hangingPunct="0">
              <a:spcBef>
                <a:spcPct val="0"/>
              </a:spcBef>
              <a:buSzPct val="90000"/>
              <a:buFont typeface="Wingdings" panose="05000000000000000000" pitchFamily="2" charset="2"/>
              <a:buChar char="§"/>
            </a:pPr>
            <a:endParaRPr lang="en-US" kern="0" dirty="0">
              <a:solidFill>
                <a:prstClr val="black">
                  <a:hueOff val="0"/>
                  <a:satOff val="0"/>
                  <a:lumOff val="0"/>
                  <a:alphaOff val="0"/>
                </a:prstClr>
              </a:solidFill>
              <a:latin typeface="Arial" panose="020B0604020202020204" pitchFamily="34" charset="0"/>
              <a:cs typeface="Arial" panose="020B0604020202020204" pitchFamily="34" charset="0"/>
            </a:endParaRPr>
          </a:p>
          <a:p>
            <a:pPr marL="349250" indent="-349250" defTabSz="2889250" eaLnBrk="0" fontAlgn="base" hangingPunct="0">
              <a:spcBef>
                <a:spcPct val="0"/>
              </a:spcBef>
              <a:buSzPct val="90000"/>
              <a:buFont typeface="Wingdings" panose="05000000000000000000" pitchFamily="2" charset="2"/>
              <a:buChar char="§"/>
            </a:pPr>
            <a:endParaRPr lang="en-US" kern="0" dirty="0">
              <a:solidFill>
                <a:prstClr val="black">
                  <a:hueOff val="0"/>
                  <a:satOff val="0"/>
                  <a:lumOff val="0"/>
                  <a:alphaOff val="0"/>
                </a:prstClr>
              </a:solidFill>
              <a:latin typeface="Arial" panose="020B0604020202020204" pitchFamily="34" charset="0"/>
              <a:cs typeface="Arial" panose="020B0604020202020204" pitchFamily="34" charset="0"/>
            </a:endParaRPr>
          </a:p>
          <a:p>
            <a:pPr marL="349250" indent="-349250" defTabSz="2889250" eaLnBrk="0" fontAlgn="base" hangingPunct="0">
              <a:spcBef>
                <a:spcPct val="0"/>
              </a:spcBef>
              <a:buSzPct val="90000"/>
              <a:buFont typeface="Wingdings" panose="05000000000000000000" pitchFamily="2" charset="2"/>
              <a:buChar char="§"/>
            </a:pPr>
            <a:endParaRPr lang="en-US" kern="0" dirty="0">
              <a:solidFill>
                <a:prstClr val="black">
                  <a:hueOff val="0"/>
                  <a:satOff val="0"/>
                  <a:lumOff val="0"/>
                  <a:alphaOff val="0"/>
                </a:prstClr>
              </a:solidFill>
              <a:latin typeface="Arial" panose="020B0604020202020204" pitchFamily="34" charset="0"/>
              <a:cs typeface="Arial" panose="020B0604020202020204" pitchFamily="34" charset="0"/>
            </a:endParaRPr>
          </a:p>
          <a:p>
            <a:pPr marL="349250" indent="-349250" defTabSz="2889250" eaLnBrk="0" fontAlgn="base" hangingPunct="0">
              <a:spcBef>
                <a:spcPct val="0"/>
              </a:spcBef>
              <a:buSzPct val="90000"/>
              <a:buFont typeface="Wingdings" panose="05000000000000000000" pitchFamily="2" charset="2"/>
              <a:buChar char="§"/>
            </a:pPr>
            <a:endParaRPr lang="en-IN" sz="2000" dirty="0"/>
          </a:p>
          <a:p>
            <a:pPr marL="349250" indent="-349250" defTabSz="2889250" eaLnBrk="0" fontAlgn="base" hangingPunct="0">
              <a:spcBef>
                <a:spcPct val="0"/>
              </a:spcBef>
              <a:buSzPct val="90000"/>
              <a:buFont typeface="Wingdings" panose="05000000000000000000" pitchFamily="2" charset="2"/>
              <a:buChar char="§"/>
            </a:pPr>
            <a:r>
              <a:rPr lang="en-IN" sz="2000" dirty="0"/>
              <a:t>The </a:t>
            </a:r>
            <a:r>
              <a:rPr lang="en-IN" sz="2000" b="1" dirty="0">
                <a:solidFill>
                  <a:srgbClr val="2B8F99"/>
                </a:solidFill>
              </a:rPr>
              <a:t>definition</a:t>
            </a:r>
            <a:r>
              <a:rPr lang="en-IN" sz="2000" dirty="0"/>
              <a:t> of </a:t>
            </a:r>
            <a:r>
              <a:rPr lang="en-IN" sz="2000" b="1" dirty="0">
                <a:solidFill>
                  <a:srgbClr val="2B8F99"/>
                </a:solidFill>
              </a:rPr>
              <a:t>‘Indian customs waters’</a:t>
            </a:r>
            <a:r>
              <a:rPr lang="en-IN" sz="2000" dirty="0"/>
              <a:t> expanded to Exclusive Economic Zone (200 nautical miles from the coastal baseline) instead of earlier limit of Contiguous Zone of India (24 nautical miles)</a:t>
            </a:r>
            <a:endParaRPr lang="en-US" sz="2000" kern="0" dirty="0">
              <a:solidFill>
                <a:prstClr val="black">
                  <a:hueOff val="0"/>
                  <a:satOff val="0"/>
                  <a:lumOff val="0"/>
                  <a:alphaOff val="0"/>
                </a:prstClr>
              </a:solidFill>
              <a:latin typeface="Arial" panose="020B0604020202020204" pitchFamily="34" charset="0"/>
              <a:cs typeface="Arial" panose="020B0604020202020204" pitchFamily="34" charset="0"/>
            </a:endParaRPr>
          </a:p>
          <a:p>
            <a:pPr defTabSz="2889250" eaLnBrk="0" fontAlgn="base" hangingPunct="0">
              <a:spcBef>
                <a:spcPct val="0"/>
              </a:spcBef>
              <a:buSzPct val="90000"/>
            </a:pPr>
            <a:endParaRPr lang="en-US" i="1" kern="0" dirty="0">
              <a:solidFill>
                <a:prstClr val="black">
                  <a:hueOff val="0"/>
                  <a:satOff val="0"/>
                  <a:lumOff val="0"/>
                  <a:alphaOff val="0"/>
                </a:prstClr>
              </a:solidFill>
              <a:latin typeface="Arial" panose="020B0604020202020204" pitchFamily="34" charset="0"/>
              <a:cs typeface="Arial" panose="020B0604020202020204" pitchFamily="34" charset="0"/>
            </a:endParaRPr>
          </a:p>
          <a:p>
            <a:pPr defTabSz="2889250" eaLnBrk="0" fontAlgn="base" hangingPunct="0">
              <a:spcBef>
                <a:spcPct val="0"/>
              </a:spcBef>
              <a:buSzPct val="90000"/>
            </a:pPr>
            <a:endParaRPr lang="en-US" kern="0" dirty="0">
              <a:solidFill>
                <a:prstClr val="black">
                  <a:hueOff val="0"/>
                  <a:satOff val="0"/>
                  <a:lumOff val="0"/>
                  <a:alphaOff val="0"/>
                </a:prstClr>
              </a:solidFill>
              <a:latin typeface="Arial" panose="020B0604020202020204" pitchFamily="34" charset="0"/>
              <a:cs typeface="Arial" panose="020B0604020202020204" pitchFamily="34" charset="0"/>
            </a:endParaRPr>
          </a:p>
          <a:p>
            <a:pPr defTabSz="2889250" eaLnBrk="0" fontAlgn="base" hangingPunct="0">
              <a:spcBef>
                <a:spcPct val="0"/>
              </a:spcBef>
              <a:buSzPct val="90000"/>
            </a:pPr>
            <a:endParaRPr lang="en-US" kern="0" dirty="0">
              <a:solidFill>
                <a:prstClr val="black">
                  <a:hueOff val="0"/>
                  <a:satOff val="0"/>
                  <a:lumOff val="0"/>
                  <a:alphaOff val="0"/>
                </a:prstClr>
              </a:solidFill>
              <a:latin typeface="Arial" panose="020B0604020202020204" pitchFamily="34" charset="0"/>
              <a:cs typeface="Arial" panose="020B0604020202020204" pitchFamily="34" charset="0"/>
            </a:endParaRPr>
          </a:p>
          <a:p>
            <a:pPr marL="349250" indent="-349250" defTabSz="2889250" eaLnBrk="0" fontAlgn="base" hangingPunct="0">
              <a:spcBef>
                <a:spcPct val="0"/>
              </a:spcBef>
              <a:buSzPct val="90000"/>
              <a:buFont typeface="Wingdings" panose="05000000000000000000" pitchFamily="2" charset="2"/>
              <a:buChar char="§"/>
            </a:pPr>
            <a:r>
              <a:rPr lang="en-IN" sz="2000" kern="0" dirty="0">
                <a:solidFill>
                  <a:prstClr val="black">
                    <a:hueOff val="0"/>
                    <a:satOff val="0"/>
                    <a:lumOff val="0"/>
                    <a:alphaOff val="0"/>
                  </a:prstClr>
                </a:solidFill>
                <a:latin typeface="Arial" panose="020B0604020202020204" pitchFamily="34" charset="0"/>
                <a:cs typeface="Arial" panose="020B0604020202020204" pitchFamily="34" charset="0"/>
              </a:rPr>
              <a:t>Specific provision incorporated to empower the Central Government to </a:t>
            </a:r>
            <a:r>
              <a:rPr lang="en-IN" sz="2000" b="1" kern="0" dirty="0">
                <a:solidFill>
                  <a:srgbClr val="2B8F99"/>
                </a:solidFill>
                <a:latin typeface="Arial" panose="020B0604020202020204" pitchFamily="34" charset="0"/>
                <a:cs typeface="Arial" panose="020B0604020202020204" pitchFamily="34" charset="0"/>
              </a:rPr>
              <a:t>exempt duty on goods imported for repairs, processing or manufacture </a:t>
            </a:r>
            <a:r>
              <a:rPr lang="en-IN" sz="2000" kern="0" dirty="0">
                <a:solidFill>
                  <a:prstClr val="black">
                    <a:hueOff val="0"/>
                    <a:satOff val="0"/>
                    <a:lumOff val="0"/>
                    <a:alphaOff val="0"/>
                  </a:prstClr>
                </a:solidFill>
                <a:latin typeface="Arial" panose="020B0604020202020204" pitchFamily="34" charset="0"/>
                <a:cs typeface="Arial" panose="020B0604020202020204" pitchFamily="34" charset="0"/>
              </a:rPr>
              <a:t>if the goods are exported within 1 year. Similar provision incorporated to exempt duty on goods re-imported within 1 year of their export for repairs, processing or manufacture</a:t>
            </a:r>
            <a:endParaRPr lang="en-US" sz="2000" kern="0" dirty="0">
              <a:solidFill>
                <a:prstClr val="black">
                  <a:hueOff val="0"/>
                  <a:satOff val="0"/>
                  <a:lumOff val="0"/>
                  <a:alphaOff val="0"/>
                </a:prstClr>
              </a:solidFill>
              <a:latin typeface="Arial" panose="020B0604020202020204" pitchFamily="34" charset="0"/>
              <a:cs typeface="Arial" panose="020B0604020202020204" pitchFamily="34" charset="0"/>
            </a:endParaRPr>
          </a:p>
          <a:p>
            <a:pPr defTabSz="2889250" eaLnBrk="0" fontAlgn="base" hangingPunct="0">
              <a:spcBef>
                <a:spcPct val="0"/>
              </a:spcBef>
              <a:buSzPct val="90000"/>
            </a:pPr>
            <a:endParaRPr lang="en-US" kern="0" dirty="0">
              <a:solidFill>
                <a:prstClr val="black">
                  <a:hueOff val="0"/>
                  <a:satOff val="0"/>
                  <a:lumOff val="0"/>
                  <a:alphaOff val="0"/>
                </a:prstClr>
              </a:solidFill>
              <a:latin typeface="Arial" panose="020B0604020202020204" pitchFamily="34" charset="0"/>
              <a:cs typeface="Arial" panose="020B0604020202020204" pitchFamily="34" charset="0"/>
            </a:endParaRPr>
          </a:p>
          <a:p>
            <a:endParaRPr lang="en-US" dirty="0">
              <a:solidFill>
                <a:srgbClr val="3B404B"/>
              </a:solidFill>
              <a:latin typeface="Arial" panose="020B0604020202020204" pitchFamily="34" charset="0"/>
              <a:cs typeface="Arial" panose="020B0604020202020204" pitchFamily="34" charset="0"/>
            </a:endParaRPr>
          </a:p>
        </p:txBody>
      </p:sp>
      <p:sp>
        <p:nvSpPr>
          <p:cNvPr id="39" name="Slide Number Placeholder 1">
            <a:extLst>
              <a:ext uri="{FF2B5EF4-FFF2-40B4-BE49-F238E27FC236}">
                <a16:creationId xmlns:a16="http://schemas.microsoft.com/office/drawing/2014/main" id="{A6473784-6346-4023-A38C-5618AA59E126}"/>
              </a:ext>
            </a:extLst>
          </p:cNvPr>
          <p:cNvSpPr txBox="1">
            <a:spLocks/>
          </p:cNvSpPr>
          <p:nvPr/>
        </p:nvSpPr>
        <p:spPr>
          <a:xfrm>
            <a:off x="7121666" y="6455723"/>
            <a:ext cx="377561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b="1" dirty="0"/>
              <a:t>Budget 2018 – Key Indirect Tax changes</a:t>
            </a:r>
          </a:p>
        </p:txBody>
      </p:sp>
      <p:sp>
        <p:nvSpPr>
          <p:cNvPr id="11" name="TextBox 10">
            <a:extLst>
              <a:ext uri="{FF2B5EF4-FFF2-40B4-BE49-F238E27FC236}">
                <a16:creationId xmlns:a16="http://schemas.microsoft.com/office/drawing/2014/main" id="{2E1EEBF1-869A-4E1F-ABEA-0E853588C426}"/>
              </a:ext>
            </a:extLst>
          </p:cNvPr>
          <p:cNvSpPr txBox="1"/>
          <p:nvPr/>
        </p:nvSpPr>
        <p:spPr>
          <a:xfrm>
            <a:off x="1523169" y="1917203"/>
            <a:ext cx="8990766" cy="923330"/>
          </a:xfrm>
          <a:prstGeom prst="rect">
            <a:avLst/>
          </a:prstGeom>
          <a:solidFill>
            <a:srgbClr val="86D2DA">
              <a:alpha val="50196"/>
            </a:srgbClr>
          </a:solidFill>
        </p:spPr>
        <p:txBody>
          <a:bodyPr wrap="square" rtlCol="0">
            <a:spAutoFit/>
          </a:bodyPr>
          <a:lstStyle/>
          <a:p>
            <a:r>
              <a:rPr lang="en-IN" i="1" dirty="0"/>
              <a:t>It is pertinent to note that as the Customs Act does not have extra-territorial jurisdiction, such offence / contravention needs to relate to transactions taking place in India to which Customs law applies</a:t>
            </a:r>
            <a:endParaRPr lang="en-US" i="1" kern="0" dirty="0">
              <a:latin typeface="+mj-lt"/>
              <a:cs typeface="Helvetica" panose="020B0604020202020204" pitchFamily="34" charset="0"/>
            </a:endParaRPr>
          </a:p>
        </p:txBody>
      </p:sp>
      <p:sp>
        <p:nvSpPr>
          <p:cNvPr id="12" name="TextBox 11">
            <a:extLst>
              <a:ext uri="{FF2B5EF4-FFF2-40B4-BE49-F238E27FC236}">
                <a16:creationId xmlns:a16="http://schemas.microsoft.com/office/drawing/2014/main" id="{77DA53C2-E299-4C4A-A3EF-EFFE2593CCF5}"/>
              </a:ext>
            </a:extLst>
          </p:cNvPr>
          <p:cNvSpPr txBox="1"/>
          <p:nvPr/>
        </p:nvSpPr>
        <p:spPr>
          <a:xfrm>
            <a:off x="1523169" y="4168883"/>
            <a:ext cx="8990766" cy="646331"/>
          </a:xfrm>
          <a:prstGeom prst="rect">
            <a:avLst/>
          </a:prstGeom>
          <a:solidFill>
            <a:srgbClr val="86D2DA">
              <a:alpha val="50196"/>
            </a:srgbClr>
          </a:solidFill>
        </p:spPr>
        <p:txBody>
          <a:bodyPr wrap="square" rtlCol="0">
            <a:spAutoFit/>
          </a:bodyPr>
          <a:lstStyle/>
          <a:p>
            <a:r>
              <a:rPr lang="en-IN" i="1" dirty="0"/>
              <a:t>This change significantly expands the jurisdiction of the departmental officers to undertake investigations, inspection etc</a:t>
            </a:r>
            <a:endParaRPr lang="en-US" i="1" kern="0" dirty="0">
              <a:latin typeface="+mj-lt"/>
              <a:cs typeface="Helvetica" panose="020B0604020202020204" pitchFamily="34" charset="0"/>
            </a:endParaRPr>
          </a:p>
        </p:txBody>
      </p:sp>
      <p:sp>
        <p:nvSpPr>
          <p:cNvPr id="15" name="Slide Number Placeholder 1">
            <a:extLst>
              <a:ext uri="{FF2B5EF4-FFF2-40B4-BE49-F238E27FC236}">
                <a16:creationId xmlns:a16="http://schemas.microsoft.com/office/drawing/2014/main" id="{41858F48-C82D-4E45-A4DB-EAECCE4BE9A9}"/>
              </a:ext>
            </a:extLst>
          </p:cNvPr>
          <p:cNvSpPr txBox="1">
            <a:spLocks/>
          </p:cNvSpPr>
          <p:nvPr/>
        </p:nvSpPr>
        <p:spPr>
          <a:xfrm>
            <a:off x="769495" y="6372384"/>
            <a:ext cx="780417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IN" sz="1600" b="1" i="1" dirty="0">
                <a:solidFill>
                  <a:schemeClr val="tx1"/>
                </a:solidFill>
              </a:rPr>
              <a:t>Effective from enactment of the Finance Bill, 2018</a:t>
            </a:r>
          </a:p>
        </p:txBody>
      </p:sp>
    </p:spTree>
    <p:extLst>
      <p:ext uri="{BB962C8B-B14F-4D97-AF65-F5344CB8AC3E}">
        <p14:creationId xmlns:p14="http://schemas.microsoft.com/office/powerpoint/2010/main" val="254557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10822898" y="6445616"/>
            <a:ext cx="875676" cy="365125"/>
          </a:xfrm>
        </p:spPr>
        <p:txBody>
          <a:bodyPr/>
          <a:lstStyle/>
          <a:p>
            <a:r>
              <a:rPr lang="en-IN" b="1" dirty="0"/>
              <a:t>Page </a:t>
            </a:r>
            <a:fld id="{46AA97BE-287C-4D3C-BC2D-43FE9BE756F7}" type="slidenum">
              <a:rPr lang="en-IN" b="1" smtClean="0"/>
              <a:pPr/>
              <a:t>16</a:t>
            </a:fld>
            <a:endParaRPr lang="en-IN" b="1" dirty="0"/>
          </a:p>
        </p:txBody>
      </p:sp>
      <p:grpSp>
        <p:nvGrpSpPr>
          <p:cNvPr id="17" name="Group 16"/>
          <p:cNvGrpSpPr/>
          <p:nvPr/>
        </p:nvGrpSpPr>
        <p:grpSpPr>
          <a:xfrm>
            <a:off x="0" y="325554"/>
            <a:ext cx="8663607" cy="523220"/>
            <a:chOff x="0" y="325554"/>
            <a:chExt cx="8663607" cy="523220"/>
          </a:xfrm>
        </p:grpSpPr>
        <p:sp>
          <p:nvSpPr>
            <p:cNvPr id="18" name="Rectangle 17"/>
            <p:cNvSpPr/>
            <p:nvPr/>
          </p:nvSpPr>
          <p:spPr>
            <a:xfrm>
              <a:off x="565493" y="325554"/>
              <a:ext cx="8098114" cy="523220"/>
            </a:xfrm>
            <a:prstGeom prst="rect">
              <a:avLst/>
            </a:prstGeom>
          </p:spPr>
          <p:txBody>
            <a:bodyPr wrap="none">
              <a:spAutoFit/>
            </a:bodyPr>
            <a:lstStyle/>
            <a:p>
              <a:r>
                <a:rPr lang="en-US" sz="2800" b="1" dirty="0">
                  <a:solidFill>
                    <a:srgbClr val="2F8F99"/>
                  </a:solidFill>
                  <a:latin typeface="Arial" panose="020B0604020202020204" pitchFamily="34" charset="0"/>
                  <a:cs typeface="Arial" panose="020B0604020202020204" pitchFamily="34" charset="0"/>
                </a:rPr>
                <a:t>KEY AMENDMENTS IN CUSTOMS TARIFF ACT</a:t>
              </a:r>
            </a:p>
          </p:txBody>
        </p:sp>
        <p:grpSp>
          <p:nvGrpSpPr>
            <p:cNvPr id="19" name="Group 18"/>
            <p:cNvGrpSpPr/>
            <p:nvPr/>
          </p:nvGrpSpPr>
          <p:grpSpPr>
            <a:xfrm>
              <a:off x="0" y="374342"/>
              <a:ext cx="509964" cy="425644"/>
              <a:chOff x="127146" y="374342"/>
              <a:chExt cx="509964" cy="425644"/>
            </a:xfrm>
          </p:grpSpPr>
          <p:sp>
            <p:nvSpPr>
              <p:cNvPr id="20" name="Isosceles Triangle 19"/>
              <p:cNvSpPr/>
              <p:nvPr/>
            </p:nvSpPr>
            <p:spPr>
              <a:xfrm rot="5400000">
                <a:off x="240821" y="403697"/>
                <a:ext cx="425644" cy="366934"/>
              </a:xfrm>
              <a:prstGeom prst="triangle">
                <a:avLst/>
              </a:prstGeom>
              <a:solidFill>
                <a:srgbClr val="2F8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1" name="Isosceles Triangle 20"/>
              <p:cNvSpPr/>
              <p:nvPr/>
            </p:nvSpPr>
            <p:spPr>
              <a:xfrm rot="5400000">
                <a:off x="97791" y="403697"/>
                <a:ext cx="425644" cy="366934"/>
              </a:xfrm>
              <a:prstGeom prst="triangle">
                <a:avLst/>
              </a:prstGeom>
              <a:solidFill>
                <a:srgbClr val="86D2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grpSp>
      <p:sp>
        <p:nvSpPr>
          <p:cNvPr id="22" name="Flowchart: Extract 21">
            <a:hlinkClick r:id="" action="ppaction://noaction"/>
          </p:cNvPr>
          <p:cNvSpPr/>
          <p:nvPr/>
        </p:nvSpPr>
        <p:spPr>
          <a:xfrm rot="16200000">
            <a:off x="11821029" y="6490380"/>
            <a:ext cx="344908" cy="295814"/>
          </a:xfrm>
          <a:prstGeom prst="flowChartExtra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04BA3C8B-4010-4CE2-9198-DC2EF1D53514}"/>
              </a:ext>
            </a:extLst>
          </p:cNvPr>
          <p:cNvSpPr txBox="1"/>
          <p:nvPr/>
        </p:nvSpPr>
        <p:spPr>
          <a:xfrm>
            <a:off x="704539" y="1112517"/>
            <a:ext cx="10628026" cy="5213332"/>
          </a:xfrm>
          <a:prstGeom prst="rect">
            <a:avLst/>
          </a:prstGeom>
          <a:noFill/>
          <a:ln w="28575">
            <a:solidFill>
              <a:srgbClr val="2B8F99"/>
            </a:solidFill>
          </a:ln>
        </p:spPr>
        <p:txBody>
          <a:bodyPr wrap="square" rtlCol="0">
            <a:noAutofit/>
          </a:bodyPr>
          <a:lstStyle/>
          <a:p>
            <a:pPr marL="349250" indent="-349250" defTabSz="2889250" eaLnBrk="0" fontAlgn="base" hangingPunct="0">
              <a:spcBef>
                <a:spcPct val="0"/>
              </a:spcBef>
              <a:buSzPct val="90000"/>
              <a:buFont typeface="Wingdings" panose="05000000000000000000" pitchFamily="2" charset="2"/>
              <a:buChar char="§"/>
            </a:pPr>
            <a:r>
              <a:rPr lang="en-IN" sz="2000" dirty="0"/>
              <a:t>New provision introduced for </a:t>
            </a:r>
            <a:r>
              <a:rPr lang="en-IN" sz="2000" b="1" dirty="0">
                <a:solidFill>
                  <a:srgbClr val="2B8F99"/>
                </a:solidFill>
              </a:rPr>
              <a:t>valuation</a:t>
            </a:r>
            <a:r>
              <a:rPr lang="en-IN" sz="2000" dirty="0"/>
              <a:t> of goods sold while deposited in </a:t>
            </a:r>
            <a:r>
              <a:rPr lang="en-IN" sz="2000" b="1" dirty="0">
                <a:solidFill>
                  <a:srgbClr val="2B8F99"/>
                </a:solidFill>
              </a:rPr>
              <a:t>custom bonded warehouse</a:t>
            </a:r>
          </a:p>
          <a:p>
            <a:pPr marL="349250" indent="-349250" defTabSz="2889250" eaLnBrk="0" fontAlgn="base" hangingPunct="0">
              <a:spcBef>
                <a:spcPct val="0"/>
              </a:spcBef>
              <a:buSzPct val="90000"/>
              <a:buFont typeface="Wingdings" panose="05000000000000000000" pitchFamily="2" charset="2"/>
              <a:buChar char="§"/>
            </a:pPr>
            <a:endParaRPr lang="en-IN" sz="2000" dirty="0"/>
          </a:p>
          <a:p>
            <a:pPr marL="349250" indent="-349250" defTabSz="2889250" eaLnBrk="0" fontAlgn="base" hangingPunct="0">
              <a:spcBef>
                <a:spcPct val="0"/>
              </a:spcBef>
              <a:buSzPct val="90000"/>
              <a:buFont typeface="Wingdings" panose="05000000000000000000" pitchFamily="2" charset="2"/>
              <a:buChar char="§"/>
            </a:pPr>
            <a:r>
              <a:rPr lang="en-IN" sz="2000" dirty="0"/>
              <a:t>The new provision is relevant for determining </a:t>
            </a:r>
            <a:r>
              <a:rPr lang="en-IN" sz="2000" b="1" dirty="0">
                <a:solidFill>
                  <a:srgbClr val="2B8F99"/>
                </a:solidFill>
              </a:rPr>
              <a:t>value </a:t>
            </a:r>
            <a:r>
              <a:rPr lang="en-IN" sz="2000" dirty="0"/>
              <a:t>of goods for </a:t>
            </a:r>
            <a:r>
              <a:rPr lang="en-IN" sz="2000" b="1" dirty="0">
                <a:solidFill>
                  <a:srgbClr val="2B8F99"/>
                </a:solidFill>
              </a:rPr>
              <a:t>payment of IGST and Compensation Cess</a:t>
            </a:r>
          </a:p>
          <a:p>
            <a:pPr marL="349250" indent="-349250" defTabSz="2889250" eaLnBrk="0" fontAlgn="base" hangingPunct="0">
              <a:spcBef>
                <a:spcPct val="0"/>
              </a:spcBef>
              <a:buSzPct val="90000"/>
              <a:buFont typeface="Wingdings" panose="05000000000000000000" pitchFamily="2" charset="2"/>
              <a:buChar char="§"/>
            </a:pPr>
            <a:endParaRPr lang="en-IN" sz="2000" dirty="0"/>
          </a:p>
          <a:p>
            <a:pPr marL="349250" indent="-349250" defTabSz="2889250" eaLnBrk="0" fontAlgn="base" hangingPunct="0">
              <a:spcBef>
                <a:spcPct val="0"/>
              </a:spcBef>
              <a:buSzPct val="90000"/>
              <a:buFont typeface="Wingdings" panose="05000000000000000000" pitchFamily="2" charset="2"/>
              <a:buChar char="§"/>
            </a:pPr>
            <a:r>
              <a:rPr lang="en-IN" sz="2000" dirty="0"/>
              <a:t>The value of goods shall be the </a:t>
            </a:r>
            <a:r>
              <a:rPr lang="en-IN" sz="2000" b="1" dirty="0">
                <a:solidFill>
                  <a:srgbClr val="2B8F99"/>
                </a:solidFill>
              </a:rPr>
              <a:t>higher of</a:t>
            </a:r>
            <a:r>
              <a:rPr lang="en-IN" sz="2000" dirty="0"/>
              <a:t>:</a:t>
            </a:r>
          </a:p>
          <a:p>
            <a:pPr marL="349250" indent="-349250" defTabSz="2889250" eaLnBrk="0" fontAlgn="base" hangingPunct="0">
              <a:spcBef>
                <a:spcPct val="0"/>
              </a:spcBef>
              <a:buSzPct val="90000"/>
              <a:buFont typeface="Wingdings" panose="05000000000000000000" pitchFamily="2" charset="2"/>
              <a:buChar char="§"/>
            </a:pPr>
            <a:endParaRPr lang="en-IN" sz="2000" dirty="0"/>
          </a:p>
          <a:p>
            <a:pPr marL="806450" lvl="1" indent="-349250" defTabSz="2889250" eaLnBrk="0" fontAlgn="base" hangingPunct="0">
              <a:spcBef>
                <a:spcPct val="0"/>
              </a:spcBef>
              <a:buSzPct val="90000"/>
              <a:buFont typeface="Wingdings" panose="05000000000000000000" pitchFamily="2" charset="2"/>
              <a:buChar char="Ø"/>
            </a:pPr>
            <a:r>
              <a:rPr lang="en-IN" b="1" dirty="0">
                <a:solidFill>
                  <a:srgbClr val="2B8F99"/>
                </a:solidFill>
              </a:rPr>
              <a:t>Sale price</a:t>
            </a:r>
            <a:r>
              <a:rPr lang="en-IN" dirty="0"/>
              <a:t> of such goods </a:t>
            </a:r>
            <a:r>
              <a:rPr lang="en-IN" i="1" dirty="0"/>
              <a:t>(In case of multiple sale of goods lying in warehouse, sale price of last transaction)</a:t>
            </a:r>
            <a:r>
              <a:rPr lang="en-IN" dirty="0"/>
              <a:t>; or </a:t>
            </a:r>
          </a:p>
          <a:p>
            <a:pPr marL="806450" lvl="1" indent="-349250" defTabSz="2889250" eaLnBrk="0" fontAlgn="base" hangingPunct="0">
              <a:spcBef>
                <a:spcPct val="0"/>
              </a:spcBef>
              <a:buSzPct val="90000"/>
              <a:buFont typeface="Wingdings" panose="05000000000000000000" pitchFamily="2" charset="2"/>
              <a:buChar char="Ø"/>
            </a:pPr>
            <a:endParaRPr lang="en-IN" dirty="0"/>
          </a:p>
          <a:p>
            <a:pPr marL="806450" lvl="1" indent="-349250" defTabSz="2889250" eaLnBrk="0" fontAlgn="base" hangingPunct="0">
              <a:spcBef>
                <a:spcPct val="0"/>
              </a:spcBef>
              <a:buSzPct val="90000"/>
              <a:buFont typeface="Wingdings" panose="05000000000000000000" pitchFamily="2" charset="2"/>
              <a:buChar char="Ø"/>
            </a:pPr>
            <a:r>
              <a:rPr lang="en-IN" b="1" dirty="0">
                <a:solidFill>
                  <a:srgbClr val="2B8F99"/>
                </a:solidFill>
              </a:rPr>
              <a:t>Value</a:t>
            </a:r>
            <a:r>
              <a:rPr lang="en-IN" dirty="0"/>
              <a:t> of such goods under </a:t>
            </a:r>
            <a:r>
              <a:rPr lang="en-IN" b="1" dirty="0">
                <a:solidFill>
                  <a:srgbClr val="2B8F99"/>
                </a:solidFill>
              </a:rPr>
              <a:t>Section 14</a:t>
            </a:r>
            <a:r>
              <a:rPr lang="en-IN" dirty="0"/>
              <a:t> of the Customs Act </a:t>
            </a:r>
            <a:r>
              <a:rPr lang="en-IN" i="1" dirty="0"/>
              <a:t>plus</a:t>
            </a:r>
            <a:r>
              <a:rPr lang="en-IN" dirty="0"/>
              <a:t> BCD </a:t>
            </a:r>
            <a:r>
              <a:rPr lang="en-IN" i="1" dirty="0"/>
              <a:t>plus</a:t>
            </a:r>
            <a:r>
              <a:rPr lang="en-IN" dirty="0"/>
              <a:t> Surcharge</a:t>
            </a:r>
          </a:p>
          <a:p>
            <a:pPr marL="349250" indent="-349250" defTabSz="2889250" eaLnBrk="0" fontAlgn="base" hangingPunct="0">
              <a:spcBef>
                <a:spcPct val="0"/>
              </a:spcBef>
              <a:buSzPct val="90000"/>
              <a:buFont typeface="Wingdings" panose="05000000000000000000" pitchFamily="2" charset="2"/>
              <a:buChar char="§"/>
            </a:pPr>
            <a:endParaRPr lang="en-US" sz="2000" b="1" kern="0" dirty="0">
              <a:solidFill>
                <a:srgbClr val="2B8F99"/>
              </a:solidFill>
              <a:latin typeface="Arial" panose="020B0604020202020204" pitchFamily="34" charset="0"/>
              <a:cs typeface="Arial" panose="020B0604020202020204" pitchFamily="34" charset="0"/>
            </a:endParaRPr>
          </a:p>
          <a:p>
            <a:pPr defTabSz="2889250" eaLnBrk="0" fontAlgn="base" hangingPunct="0">
              <a:spcBef>
                <a:spcPct val="0"/>
              </a:spcBef>
              <a:buSzPct val="90000"/>
            </a:pPr>
            <a:endParaRPr lang="en-US" kern="0" dirty="0">
              <a:solidFill>
                <a:prstClr val="black">
                  <a:hueOff val="0"/>
                  <a:satOff val="0"/>
                  <a:lumOff val="0"/>
                  <a:alphaOff val="0"/>
                </a:prstClr>
              </a:solidFill>
              <a:latin typeface="Arial" panose="020B0604020202020204" pitchFamily="34" charset="0"/>
              <a:cs typeface="Arial" panose="020B0604020202020204" pitchFamily="34" charset="0"/>
            </a:endParaRPr>
          </a:p>
          <a:p>
            <a:endParaRPr lang="en-US" dirty="0">
              <a:solidFill>
                <a:srgbClr val="3B404B"/>
              </a:solidFill>
              <a:latin typeface="Arial" panose="020B0604020202020204" pitchFamily="34" charset="0"/>
              <a:cs typeface="Arial" panose="020B0604020202020204" pitchFamily="34" charset="0"/>
            </a:endParaRPr>
          </a:p>
        </p:txBody>
      </p:sp>
      <p:sp>
        <p:nvSpPr>
          <p:cNvPr id="39" name="Slide Number Placeholder 1">
            <a:extLst>
              <a:ext uri="{FF2B5EF4-FFF2-40B4-BE49-F238E27FC236}">
                <a16:creationId xmlns:a16="http://schemas.microsoft.com/office/drawing/2014/main" id="{A6473784-6346-4023-A38C-5618AA59E126}"/>
              </a:ext>
            </a:extLst>
          </p:cNvPr>
          <p:cNvSpPr txBox="1">
            <a:spLocks/>
          </p:cNvSpPr>
          <p:nvPr/>
        </p:nvSpPr>
        <p:spPr>
          <a:xfrm>
            <a:off x="7121666" y="6455723"/>
            <a:ext cx="377561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b="1" dirty="0"/>
              <a:t>Budget 2018 – Key Indirect Tax changes</a:t>
            </a:r>
          </a:p>
        </p:txBody>
      </p:sp>
      <p:sp>
        <p:nvSpPr>
          <p:cNvPr id="13" name="Slide Number Placeholder 1">
            <a:extLst>
              <a:ext uri="{FF2B5EF4-FFF2-40B4-BE49-F238E27FC236}">
                <a16:creationId xmlns:a16="http://schemas.microsoft.com/office/drawing/2014/main" id="{6DA618F1-DF29-43AB-8A54-27D47F2CA277}"/>
              </a:ext>
            </a:extLst>
          </p:cNvPr>
          <p:cNvSpPr txBox="1">
            <a:spLocks/>
          </p:cNvSpPr>
          <p:nvPr/>
        </p:nvSpPr>
        <p:spPr>
          <a:xfrm>
            <a:off x="769495" y="6372384"/>
            <a:ext cx="780417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IN" sz="1600" b="1" i="1" dirty="0">
                <a:solidFill>
                  <a:schemeClr val="tx1"/>
                </a:solidFill>
              </a:rPr>
              <a:t>Effective from enactment of the Finance Bill, 2018</a:t>
            </a:r>
          </a:p>
        </p:txBody>
      </p:sp>
    </p:spTree>
    <p:extLst>
      <p:ext uri="{BB962C8B-B14F-4D97-AF65-F5344CB8AC3E}">
        <p14:creationId xmlns:p14="http://schemas.microsoft.com/office/powerpoint/2010/main" val="78982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val 20"/>
          <p:cNvSpPr/>
          <p:nvPr/>
        </p:nvSpPr>
        <p:spPr>
          <a:xfrm>
            <a:off x="3387699" y="1344079"/>
            <a:ext cx="2396516" cy="2025178"/>
          </a:xfrm>
          <a:prstGeom prst="ellipse">
            <a:avLst/>
          </a:prstGeom>
          <a:solidFill>
            <a:sysClr val="window" lastClr="FFFFFF"/>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 name="Group 12">
            <a:extLst>
              <a:ext uri="{FF2B5EF4-FFF2-40B4-BE49-F238E27FC236}">
                <a16:creationId xmlns:a16="http://schemas.microsoft.com/office/drawing/2014/main" id="{A6D74173-9CBC-4833-B84B-65729768AEE9}"/>
              </a:ext>
            </a:extLst>
          </p:cNvPr>
          <p:cNvGrpSpPr/>
          <p:nvPr/>
        </p:nvGrpSpPr>
        <p:grpSpPr>
          <a:xfrm>
            <a:off x="563262" y="1097092"/>
            <a:ext cx="4248617" cy="4558483"/>
            <a:chOff x="407250" y="1203424"/>
            <a:chExt cx="3194106" cy="3427063"/>
          </a:xfrm>
        </p:grpSpPr>
        <p:cxnSp>
          <p:nvCxnSpPr>
            <p:cNvPr id="14" name="Straight Connector 13">
              <a:extLst>
                <a:ext uri="{FF2B5EF4-FFF2-40B4-BE49-F238E27FC236}">
                  <a16:creationId xmlns:a16="http://schemas.microsoft.com/office/drawing/2014/main" id="{A2A2570E-B148-46CB-83DA-9E037A2EFE3F}"/>
                </a:ext>
              </a:extLst>
            </p:cNvPr>
            <p:cNvCxnSpPr/>
            <p:nvPr/>
          </p:nvCxnSpPr>
          <p:spPr>
            <a:xfrm flipH="1">
              <a:off x="3382764" y="3893993"/>
              <a:ext cx="0" cy="405009"/>
            </a:xfrm>
            <a:prstGeom prst="line">
              <a:avLst/>
            </a:prstGeom>
            <a:solidFill>
              <a:schemeClr val="tx2"/>
            </a:solidFill>
            <a:ln w="19050" cap="flat" cmpd="sng" algn="ctr">
              <a:solidFill>
                <a:srgbClr val="1B9EA3"/>
              </a:solidFill>
              <a:prstDash val="sysDash"/>
              <a:round/>
              <a:headEnd type="none" w="med" len="med"/>
              <a:tailEnd type="none" w="med" len="med"/>
            </a:ln>
            <a:effectLst/>
          </p:spPr>
        </p:cxnSp>
        <p:cxnSp>
          <p:nvCxnSpPr>
            <p:cNvPr id="15" name="Straight Connector 111633">
              <a:extLst>
                <a:ext uri="{FF2B5EF4-FFF2-40B4-BE49-F238E27FC236}">
                  <a16:creationId xmlns:a16="http://schemas.microsoft.com/office/drawing/2014/main" id="{94733C79-CF0C-4E93-9C1C-BC7B8C6F358F}"/>
                </a:ext>
              </a:extLst>
            </p:cNvPr>
            <p:cNvCxnSpPr>
              <a:stCxn id="61" idx="3"/>
              <a:endCxn id="36" idx="10"/>
            </p:cNvCxnSpPr>
            <p:nvPr/>
          </p:nvCxnSpPr>
          <p:spPr bwMode="auto">
            <a:xfrm flipH="1" flipV="1">
              <a:off x="685246" y="1827985"/>
              <a:ext cx="1663112" cy="2594517"/>
            </a:xfrm>
            <a:prstGeom prst="bentConnector3">
              <a:avLst>
                <a:gd name="adj1" fmla="val 100087"/>
              </a:avLst>
            </a:prstGeom>
            <a:solidFill>
              <a:schemeClr val="tx2"/>
            </a:solidFill>
            <a:ln w="19050" cap="flat" cmpd="sng" algn="ctr">
              <a:solidFill>
                <a:srgbClr val="1B9EA3"/>
              </a:solidFill>
              <a:prstDash val="sysDash"/>
              <a:round/>
              <a:headEnd type="none" w="med" len="med"/>
              <a:tailEnd type="none" w="med" len="med"/>
            </a:ln>
            <a:effectLst/>
          </p:spPr>
        </p:cxnSp>
        <p:grpSp>
          <p:nvGrpSpPr>
            <p:cNvPr id="17" name="Group 16">
              <a:extLst>
                <a:ext uri="{FF2B5EF4-FFF2-40B4-BE49-F238E27FC236}">
                  <a16:creationId xmlns:a16="http://schemas.microsoft.com/office/drawing/2014/main" id="{02CB9BCE-FB01-4F1E-AFEE-ED1549E29B4F}"/>
                </a:ext>
              </a:extLst>
            </p:cNvPr>
            <p:cNvGrpSpPr/>
            <p:nvPr/>
          </p:nvGrpSpPr>
          <p:grpSpPr>
            <a:xfrm>
              <a:off x="2274241" y="3780579"/>
              <a:ext cx="1170741" cy="849908"/>
              <a:chOff x="3184511" y="4341970"/>
              <a:chExt cx="2567749" cy="1864075"/>
            </a:xfrm>
          </p:grpSpPr>
          <p:sp>
            <p:nvSpPr>
              <p:cNvPr id="61" name="Freeform 48">
                <a:extLst>
                  <a:ext uri="{FF2B5EF4-FFF2-40B4-BE49-F238E27FC236}">
                    <a16:creationId xmlns:a16="http://schemas.microsoft.com/office/drawing/2014/main" id="{50749C5A-EDB2-4686-B59E-5563266F2C21}"/>
                  </a:ext>
                </a:extLst>
              </p:cNvPr>
              <p:cNvSpPr/>
              <p:nvPr/>
            </p:nvSpPr>
            <p:spPr>
              <a:xfrm>
                <a:off x="3184511" y="4341970"/>
                <a:ext cx="2567749" cy="1864075"/>
              </a:xfrm>
              <a:custGeom>
                <a:avLst/>
                <a:gdLst>
                  <a:gd name="connsiteX0" fmla="*/ 1492468 w 3373820"/>
                  <a:gd name="connsiteY0" fmla="*/ 1839311 h 2501462"/>
                  <a:gd name="connsiteX1" fmla="*/ 1492468 w 3373820"/>
                  <a:gd name="connsiteY1" fmla="*/ 1839311 h 2501462"/>
                  <a:gd name="connsiteX2" fmla="*/ 1261241 w 3373820"/>
                  <a:gd name="connsiteY2" fmla="*/ 1828800 h 2501462"/>
                  <a:gd name="connsiteX3" fmla="*/ 1072055 w 3373820"/>
                  <a:gd name="connsiteY3" fmla="*/ 1818290 h 2501462"/>
                  <a:gd name="connsiteX4" fmla="*/ 178675 w 3373820"/>
                  <a:gd name="connsiteY4" fmla="*/ 1828800 h 2501462"/>
                  <a:gd name="connsiteX5" fmla="*/ 115613 w 3373820"/>
                  <a:gd name="connsiteY5" fmla="*/ 1839311 h 2501462"/>
                  <a:gd name="connsiteX6" fmla="*/ 0 w 3373820"/>
                  <a:gd name="connsiteY6" fmla="*/ 1229711 h 2501462"/>
                  <a:gd name="connsiteX7" fmla="*/ 304800 w 3373820"/>
                  <a:gd name="connsiteY7" fmla="*/ 609600 h 2501462"/>
                  <a:gd name="connsiteX8" fmla="*/ 809296 w 3373820"/>
                  <a:gd name="connsiteY8" fmla="*/ 199697 h 2501462"/>
                  <a:gd name="connsiteX9" fmla="*/ 1334813 w 3373820"/>
                  <a:gd name="connsiteY9" fmla="*/ 0 h 2501462"/>
                  <a:gd name="connsiteX10" fmla="*/ 1986455 w 3373820"/>
                  <a:gd name="connsiteY10" fmla="*/ 0 h 2501462"/>
                  <a:gd name="connsiteX11" fmla="*/ 2554013 w 3373820"/>
                  <a:gd name="connsiteY11" fmla="*/ 252249 h 2501462"/>
                  <a:gd name="connsiteX12" fmla="*/ 3058510 w 3373820"/>
                  <a:gd name="connsiteY12" fmla="*/ 609600 h 2501462"/>
                  <a:gd name="connsiteX13" fmla="*/ 3373820 w 3373820"/>
                  <a:gd name="connsiteY13" fmla="*/ 1156138 h 2501462"/>
                  <a:gd name="connsiteX14" fmla="*/ 3205655 w 3373820"/>
                  <a:gd name="connsiteY14" fmla="*/ 1839311 h 2501462"/>
                  <a:gd name="connsiteX15" fmla="*/ 3142593 w 3373820"/>
                  <a:gd name="connsiteY15" fmla="*/ 2490952 h 2501462"/>
                  <a:gd name="connsiteX16" fmla="*/ 2438400 w 3373820"/>
                  <a:gd name="connsiteY16" fmla="*/ 2501462 h 2501462"/>
                  <a:gd name="connsiteX17" fmla="*/ 2070537 w 3373820"/>
                  <a:gd name="connsiteY17" fmla="*/ 2259724 h 2501462"/>
                  <a:gd name="connsiteX18" fmla="*/ 1566041 w 3373820"/>
                  <a:gd name="connsiteY18" fmla="*/ 1860331 h 2501462"/>
                  <a:gd name="connsiteX19" fmla="*/ 1566041 w 3373820"/>
                  <a:gd name="connsiteY19" fmla="*/ 1860331 h 2501462"/>
                  <a:gd name="connsiteX0" fmla="*/ 1610011 w 3491363"/>
                  <a:gd name="connsiteY0" fmla="*/ 1839311 h 2501462"/>
                  <a:gd name="connsiteX1" fmla="*/ 1610011 w 3491363"/>
                  <a:gd name="connsiteY1" fmla="*/ 1839311 h 2501462"/>
                  <a:gd name="connsiteX2" fmla="*/ 1378784 w 3491363"/>
                  <a:gd name="connsiteY2" fmla="*/ 1828800 h 2501462"/>
                  <a:gd name="connsiteX3" fmla="*/ 1189598 w 3491363"/>
                  <a:gd name="connsiteY3" fmla="*/ 1818290 h 2501462"/>
                  <a:gd name="connsiteX4" fmla="*/ 296218 w 3491363"/>
                  <a:gd name="connsiteY4" fmla="*/ 1828800 h 2501462"/>
                  <a:gd name="connsiteX5" fmla="*/ 233156 w 3491363"/>
                  <a:gd name="connsiteY5" fmla="*/ 1839311 h 2501462"/>
                  <a:gd name="connsiteX6" fmla="*/ 117543 w 3491363"/>
                  <a:gd name="connsiteY6" fmla="*/ 1229711 h 2501462"/>
                  <a:gd name="connsiteX7" fmla="*/ 422343 w 3491363"/>
                  <a:gd name="connsiteY7" fmla="*/ 609600 h 2501462"/>
                  <a:gd name="connsiteX8" fmla="*/ 926839 w 3491363"/>
                  <a:gd name="connsiteY8" fmla="*/ 199697 h 2501462"/>
                  <a:gd name="connsiteX9" fmla="*/ 1452356 w 3491363"/>
                  <a:gd name="connsiteY9" fmla="*/ 0 h 2501462"/>
                  <a:gd name="connsiteX10" fmla="*/ 2103998 w 3491363"/>
                  <a:gd name="connsiteY10" fmla="*/ 0 h 2501462"/>
                  <a:gd name="connsiteX11" fmla="*/ 2671556 w 3491363"/>
                  <a:gd name="connsiteY11" fmla="*/ 252249 h 2501462"/>
                  <a:gd name="connsiteX12" fmla="*/ 3176053 w 3491363"/>
                  <a:gd name="connsiteY12" fmla="*/ 609600 h 2501462"/>
                  <a:gd name="connsiteX13" fmla="*/ 3491363 w 3491363"/>
                  <a:gd name="connsiteY13" fmla="*/ 1156138 h 2501462"/>
                  <a:gd name="connsiteX14" fmla="*/ 3323198 w 3491363"/>
                  <a:gd name="connsiteY14" fmla="*/ 1839311 h 2501462"/>
                  <a:gd name="connsiteX15" fmla="*/ 3260136 w 3491363"/>
                  <a:gd name="connsiteY15" fmla="*/ 2490952 h 2501462"/>
                  <a:gd name="connsiteX16" fmla="*/ 2555943 w 3491363"/>
                  <a:gd name="connsiteY16" fmla="*/ 2501462 h 2501462"/>
                  <a:gd name="connsiteX17" fmla="*/ 2188080 w 3491363"/>
                  <a:gd name="connsiteY17" fmla="*/ 2259724 h 2501462"/>
                  <a:gd name="connsiteX18" fmla="*/ 1683584 w 3491363"/>
                  <a:gd name="connsiteY18" fmla="*/ 1860331 h 2501462"/>
                  <a:gd name="connsiteX19" fmla="*/ 1683584 w 3491363"/>
                  <a:gd name="connsiteY19" fmla="*/ 1860331 h 2501462"/>
                  <a:gd name="connsiteX0" fmla="*/ 1664746 w 3546098"/>
                  <a:gd name="connsiteY0" fmla="*/ 1839311 h 2501462"/>
                  <a:gd name="connsiteX1" fmla="*/ 1664746 w 3546098"/>
                  <a:gd name="connsiteY1" fmla="*/ 1839311 h 2501462"/>
                  <a:gd name="connsiteX2" fmla="*/ 1433519 w 3546098"/>
                  <a:gd name="connsiteY2" fmla="*/ 1828800 h 2501462"/>
                  <a:gd name="connsiteX3" fmla="*/ 1244333 w 3546098"/>
                  <a:gd name="connsiteY3" fmla="*/ 1818290 h 2501462"/>
                  <a:gd name="connsiteX4" fmla="*/ 350953 w 3546098"/>
                  <a:gd name="connsiteY4" fmla="*/ 1828800 h 2501462"/>
                  <a:gd name="connsiteX5" fmla="*/ 287891 w 3546098"/>
                  <a:gd name="connsiteY5" fmla="*/ 1839311 h 2501462"/>
                  <a:gd name="connsiteX6" fmla="*/ 172278 w 3546098"/>
                  <a:gd name="connsiteY6" fmla="*/ 1229711 h 2501462"/>
                  <a:gd name="connsiteX7" fmla="*/ 477078 w 3546098"/>
                  <a:gd name="connsiteY7" fmla="*/ 609600 h 2501462"/>
                  <a:gd name="connsiteX8" fmla="*/ 981574 w 3546098"/>
                  <a:gd name="connsiteY8" fmla="*/ 199697 h 2501462"/>
                  <a:gd name="connsiteX9" fmla="*/ 1507091 w 3546098"/>
                  <a:gd name="connsiteY9" fmla="*/ 0 h 2501462"/>
                  <a:gd name="connsiteX10" fmla="*/ 2158733 w 3546098"/>
                  <a:gd name="connsiteY10" fmla="*/ 0 h 2501462"/>
                  <a:gd name="connsiteX11" fmla="*/ 2726291 w 3546098"/>
                  <a:gd name="connsiteY11" fmla="*/ 252249 h 2501462"/>
                  <a:gd name="connsiteX12" fmla="*/ 3230788 w 3546098"/>
                  <a:gd name="connsiteY12" fmla="*/ 609600 h 2501462"/>
                  <a:gd name="connsiteX13" fmla="*/ 3546098 w 3546098"/>
                  <a:gd name="connsiteY13" fmla="*/ 1156138 h 2501462"/>
                  <a:gd name="connsiteX14" fmla="*/ 3377933 w 3546098"/>
                  <a:gd name="connsiteY14" fmla="*/ 1839311 h 2501462"/>
                  <a:gd name="connsiteX15" fmla="*/ 3314871 w 3546098"/>
                  <a:gd name="connsiteY15" fmla="*/ 2490952 h 2501462"/>
                  <a:gd name="connsiteX16" fmla="*/ 2610678 w 3546098"/>
                  <a:gd name="connsiteY16" fmla="*/ 2501462 h 2501462"/>
                  <a:gd name="connsiteX17" fmla="*/ 2242815 w 3546098"/>
                  <a:gd name="connsiteY17" fmla="*/ 2259724 h 2501462"/>
                  <a:gd name="connsiteX18" fmla="*/ 1738319 w 3546098"/>
                  <a:gd name="connsiteY18" fmla="*/ 1860331 h 2501462"/>
                  <a:gd name="connsiteX19" fmla="*/ 1738319 w 3546098"/>
                  <a:gd name="connsiteY19" fmla="*/ 1860331 h 2501462"/>
                  <a:gd name="connsiteX0" fmla="*/ 1664746 w 3546098"/>
                  <a:gd name="connsiteY0" fmla="*/ 1839311 h 2501462"/>
                  <a:gd name="connsiteX1" fmla="*/ 1664746 w 3546098"/>
                  <a:gd name="connsiteY1" fmla="*/ 1839311 h 2501462"/>
                  <a:gd name="connsiteX2" fmla="*/ 1433519 w 3546098"/>
                  <a:gd name="connsiteY2" fmla="*/ 1828800 h 2501462"/>
                  <a:gd name="connsiteX3" fmla="*/ 1244333 w 3546098"/>
                  <a:gd name="connsiteY3" fmla="*/ 1818290 h 2501462"/>
                  <a:gd name="connsiteX4" fmla="*/ 350953 w 3546098"/>
                  <a:gd name="connsiteY4" fmla="*/ 1828800 h 2501462"/>
                  <a:gd name="connsiteX5" fmla="*/ 287891 w 3546098"/>
                  <a:gd name="connsiteY5" fmla="*/ 1839311 h 2501462"/>
                  <a:gd name="connsiteX6" fmla="*/ 172278 w 3546098"/>
                  <a:gd name="connsiteY6" fmla="*/ 1229711 h 2501462"/>
                  <a:gd name="connsiteX7" fmla="*/ 477078 w 3546098"/>
                  <a:gd name="connsiteY7" fmla="*/ 609600 h 2501462"/>
                  <a:gd name="connsiteX8" fmla="*/ 981574 w 3546098"/>
                  <a:gd name="connsiteY8" fmla="*/ 199697 h 2501462"/>
                  <a:gd name="connsiteX9" fmla="*/ 1507091 w 3546098"/>
                  <a:gd name="connsiteY9" fmla="*/ 0 h 2501462"/>
                  <a:gd name="connsiteX10" fmla="*/ 2158733 w 3546098"/>
                  <a:gd name="connsiteY10" fmla="*/ 0 h 2501462"/>
                  <a:gd name="connsiteX11" fmla="*/ 2726291 w 3546098"/>
                  <a:gd name="connsiteY11" fmla="*/ 252249 h 2501462"/>
                  <a:gd name="connsiteX12" fmla="*/ 3230788 w 3546098"/>
                  <a:gd name="connsiteY12" fmla="*/ 609600 h 2501462"/>
                  <a:gd name="connsiteX13" fmla="*/ 3546098 w 3546098"/>
                  <a:gd name="connsiteY13" fmla="*/ 1156138 h 2501462"/>
                  <a:gd name="connsiteX14" fmla="*/ 3377933 w 3546098"/>
                  <a:gd name="connsiteY14" fmla="*/ 1839311 h 2501462"/>
                  <a:gd name="connsiteX15" fmla="*/ 3314871 w 3546098"/>
                  <a:gd name="connsiteY15" fmla="*/ 2490952 h 2501462"/>
                  <a:gd name="connsiteX16" fmla="*/ 2610678 w 3546098"/>
                  <a:gd name="connsiteY16" fmla="*/ 2501462 h 2501462"/>
                  <a:gd name="connsiteX17" fmla="*/ 2242815 w 3546098"/>
                  <a:gd name="connsiteY17" fmla="*/ 2259724 h 2501462"/>
                  <a:gd name="connsiteX18" fmla="*/ 1738319 w 3546098"/>
                  <a:gd name="connsiteY18" fmla="*/ 1860331 h 2501462"/>
                  <a:gd name="connsiteX19" fmla="*/ 1738319 w 3546098"/>
                  <a:gd name="connsiteY19" fmla="*/ 1860331 h 2501462"/>
                  <a:gd name="connsiteX0" fmla="*/ 1664746 w 3546098"/>
                  <a:gd name="connsiteY0" fmla="*/ 1839311 h 2501462"/>
                  <a:gd name="connsiteX1" fmla="*/ 1664746 w 3546098"/>
                  <a:gd name="connsiteY1" fmla="*/ 1839311 h 2501462"/>
                  <a:gd name="connsiteX2" fmla="*/ 1433519 w 3546098"/>
                  <a:gd name="connsiteY2" fmla="*/ 1828800 h 2501462"/>
                  <a:gd name="connsiteX3" fmla="*/ 1244333 w 3546098"/>
                  <a:gd name="connsiteY3" fmla="*/ 1818290 h 2501462"/>
                  <a:gd name="connsiteX4" fmla="*/ 350953 w 3546098"/>
                  <a:gd name="connsiteY4" fmla="*/ 1828800 h 2501462"/>
                  <a:gd name="connsiteX5" fmla="*/ 287891 w 3546098"/>
                  <a:gd name="connsiteY5" fmla="*/ 1839311 h 2501462"/>
                  <a:gd name="connsiteX6" fmla="*/ 172278 w 3546098"/>
                  <a:gd name="connsiteY6" fmla="*/ 1229711 h 2501462"/>
                  <a:gd name="connsiteX7" fmla="*/ 477078 w 3546098"/>
                  <a:gd name="connsiteY7" fmla="*/ 609600 h 2501462"/>
                  <a:gd name="connsiteX8" fmla="*/ 981574 w 3546098"/>
                  <a:gd name="connsiteY8" fmla="*/ 199697 h 2501462"/>
                  <a:gd name="connsiteX9" fmla="*/ 1507091 w 3546098"/>
                  <a:gd name="connsiteY9" fmla="*/ 0 h 2501462"/>
                  <a:gd name="connsiteX10" fmla="*/ 2158733 w 3546098"/>
                  <a:gd name="connsiteY10" fmla="*/ 0 h 2501462"/>
                  <a:gd name="connsiteX11" fmla="*/ 2726291 w 3546098"/>
                  <a:gd name="connsiteY11" fmla="*/ 252249 h 2501462"/>
                  <a:gd name="connsiteX12" fmla="*/ 3230788 w 3546098"/>
                  <a:gd name="connsiteY12" fmla="*/ 609600 h 2501462"/>
                  <a:gd name="connsiteX13" fmla="*/ 3546098 w 3546098"/>
                  <a:gd name="connsiteY13" fmla="*/ 1156138 h 2501462"/>
                  <a:gd name="connsiteX14" fmla="*/ 3377933 w 3546098"/>
                  <a:gd name="connsiteY14" fmla="*/ 1839311 h 2501462"/>
                  <a:gd name="connsiteX15" fmla="*/ 3314871 w 3546098"/>
                  <a:gd name="connsiteY15" fmla="*/ 2490952 h 2501462"/>
                  <a:gd name="connsiteX16" fmla="*/ 2610678 w 3546098"/>
                  <a:gd name="connsiteY16" fmla="*/ 2501462 h 2501462"/>
                  <a:gd name="connsiteX17" fmla="*/ 2242815 w 3546098"/>
                  <a:gd name="connsiteY17" fmla="*/ 2259724 h 2501462"/>
                  <a:gd name="connsiteX18" fmla="*/ 1738319 w 3546098"/>
                  <a:gd name="connsiteY18" fmla="*/ 1860331 h 2501462"/>
                  <a:gd name="connsiteX19" fmla="*/ 1738319 w 3546098"/>
                  <a:gd name="connsiteY19" fmla="*/ 1860331 h 2501462"/>
                  <a:gd name="connsiteX0" fmla="*/ 1659227 w 3540579"/>
                  <a:gd name="connsiteY0" fmla="*/ 1839311 h 2501462"/>
                  <a:gd name="connsiteX1" fmla="*/ 1659227 w 3540579"/>
                  <a:gd name="connsiteY1" fmla="*/ 1839311 h 2501462"/>
                  <a:gd name="connsiteX2" fmla="*/ 1428000 w 3540579"/>
                  <a:gd name="connsiteY2" fmla="*/ 1828800 h 2501462"/>
                  <a:gd name="connsiteX3" fmla="*/ 1238814 w 3540579"/>
                  <a:gd name="connsiteY3" fmla="*/ 1818290 h 2501462"/>
                  <a:gd name="connsiteX4" fmla="*/ 345434 w 3540579"/>
                  <a:gd name="connsiteY4" fmla="*/ 1828800 h 2501462"/>
                  <a:gd name="connsiteX5" fmla="*/ 282372 w 3540579"/>
                  <a:gd name="connsiteY5" fmla="*/ 1839311 h 2501462"/>
                  <a:gd name="connsiteX6" fmla="*/ 179459 w 3540579"/>
                  <a:gd name="connsiteY6" fmla="*/ 1191611 h 2501462"/>
                  <a:gd name="connsiteX7" fmla="*/ 471559 w 3540579"/>
                  <a:gd name="connsiteY7" fmla="*/ 609600 h 2501462"/>
                  <a:gd name="connsiteX8" fmla="*/ 976055 w 3540579"/>
                  <a:gd name="connsiteY8" fmla="*/ 199697 h 2501462"/>
                  <a:gd name="connsiteX9" fmla="*/ 1501572 w 3540579"/>
                  <a:gd name="connsiteY9" fmla="*/ 0 h 2501462"/>
                  <a:gd name="connsiteX10" fmla="*/ 2153214 w 3540579"/>
                  <a:gd name="connsiteY10" fmla="*/ 0 h 2501462"/>
                  <a:gd name="connsiteX11" fmla="*/ 2720772 w 3540579"/>
                  <a:gd name="connsiteY11" fmla="*/ 252249 h 2501462"/>
                  <a:gd name="connsiteX12" fmla="*/ 3225269 w 3540579"/>
                  <a:gd name="connsiteY12" fmla="*/ 609600 h 2501462"/>
                  <a:gd name="connsiteX13" fmla="*/ 3540579 w 3540579"/>
                  <a:gd name="connsiteY13" fmla="*/ 1156138 h 2501462"/>
                  <a:gd name="connsiteX14" fmla="*/ 3372414 w 3540579"/>
                  <a:gd name="connsiteY14" fmla="*/ 1839311 h 2501462"/>
                  <a:gd name="connsiteX15" fmla="*/ 3309352 w 3540579"/>
                  <a:gd name="connsiteY15" fmla="*/ 2490952 h 2501462"/>
                  <a:gd name="connsiteX16" fmla="*/ 2605159 w 3540579"/>
                  <a:gd name="connsiteY16" fmla="*/ 2501462 h 2501462"/>
                  <a:gd name="connsiteX17" fmla="*/ 2237296 w 3540579"/>
                  <a:gd name="connsiteY17" fmla="*/ 2259724 h 2501462"/>
                  <a:gd name="connsiteX18" fmla="*/ 1732800 w 3540579"/>
                  <a:gd name="connsiteY18" fmla="*/ 1860331 h 2501462"/>
                  <a:gd name="connsiteX19" fmla="*/ 1732800 w 3540579"/>
                  <a:gd name="connsiteY19" fmla="*/ 1860331 h 2501462"/>
                  <a:gd name="connsiteX0" fmla="*/ 1659227 w 3540579"/>
                  <a:gd name="connsiteY0" fmla="*/ 1839311 h 2501462"/>
                  <a:gd name="connsiteX1" fmla="*/ 1659227 w 3540579"/>
                  <a:gd name="connsiteY1" fmla="*/ 1839311 h 2501462"/>
                  <a:gd name="connsiteX2" fmla="*/ 1428000 w 3540579"/>
                  <a:gd name="connsiteY2" fmla="*/ 1828800 h 2501462"/>
                  <a:gd name="connsiteX3" fmla="*/ 1238814 w 3540579"/>
                  <a:gd name="connsiteY3" fmla="*/ 1818290 h 2501462"/>
                  <a:gd name="connsiteX4" fmla="*/ 345434 w 3540579"/>
                  <a:gd name="connsiteY4" fmla="*/ 1828800 h 2501462"/>
                  <a:gd name="connsiteX5" fmla="*/ 282372 w 3540579"/>
                  <a:gd name="connsiteY5" fmla="*/ 1839311 h 2501462"/>
                  <a:gd name="connsiteX6" fmla="*/ 179459 w 3540579"/>
                  <a:gd name="connsiteY6" fmla="*/ 1191611 h 2501462"/>
                  <a:gd name="connsiteX7" fmla="*/ 471559 w 3540579"/>
                  <a:gd name="connsiteY7" fmla="*/ 609600 h 2501462"/>
                  <a:gd name="connsiteX8" fmla="*/ 976055 w 3540579"/>
                  <a:gd name="connsiteY8" fmla="*/ 199697 h 2501462"/>
                  <a:gd name="connsiteX9" fmla="*/ 1501572 w 3540579"/>
                  <a:gd name="connsiteY9" fmla="*/ 0 h 2501462"/>
                  <a:gd name="connsiteX10" fmla="*/ 2153214 w 3540579"/>
                  <a:gd name="connsiteY10" fmla="*/ 0 h 2501462"/>
                  <a:gd name="connsiteX11" fmla="*/ 2720772 w 3540579"/>
                  <a:gd name="connsiteY11" fmla="*/ 252249 h 2501462"/>
                  <a:gd name="connsiteX12" fmla="*/ 3225269 w 3540579"/>
                  <a:gd name="connsiteY12" fmla="*/ 609600 h 2501462"/>
                  <a:gd name="connsiteX13" fmla="*/ 3540579 w 3540579"/>
                  <a:gd name="connsiteY13" fmla="*/ 1156138 h 2501462"/>
                  <a:gd name="connsiteX14" fmla="*/ 3372414 w 3540579"/>
                  <a:gd name="connsiteY14" fmla="*/ 1839311 h 2501462"/>
                  <a:gd name="connsiteX15" fmla="*/ 3309352 w 3540579"/>
                  <a:gd name="connsiteY15" fmla="*/ 2490952 h 2501462"/>
                  <a:gd name="connsiteX16" fmla="*/ 2605159 w 3540579"/>
                  <a:gd name="connsiteY16" fmla="*/ 2501462 h 2501462"/>
                  <a:gd name="connsiteX17" fmla="*/ 2237296 w 3540579"/>
                  <a:gd name="connsiteY17" fmla="*/ 2259724 h 2501462"/>
                  <a:gd name="connsiteX18" fmla="*/ 1732800 w 3540579"/>
                  <a:gd name="connsiteY18" fmla="*/ 1860331 h 2501462"/>
                  <a:gd name="connsiteX19" fmla="*/ 1732800 w 3540579"/>
                  <a:gd name="connsiteY19" fmla="*/ 1860331 h 2501462"/>
                  <a:gd name="connsiteX0" fmla="*/ 1697616 w 3578968"/>
                  <a:gd name="connsiteY0" fmla="*/ 1839311 h 2501462"/>
                  <a:gd name="connsiteX1" fmla="*/ 1697616 w 3578968"/>
                  <a:gd name="connsiteY1" fmla="*/ 1839311 h 2501462"/>
                  <a:gd name="connsiteX2" fmla="*/ 1466389 w 3578968"/>
                  <a:gd name="connsiteY2" fmla="*/ 1828800 h 2501462"/>
                  <a:gd name="connsiteX3" fmla="*/ 1277203 w 3578968"/>
                  <a:gd name="connsiteY3" fmla="*/ 1818290 h 2501462"/>
                  <a:gd name="connsiteX4" fmla="*/ 383823 w 3578968"/>
                  <a:gd name="connsiteY4" fmla="*/ 1828800 h 2501462"/>
                  <a:gd name="connsiteX5" fmla="*/ 257261 w 3578968"/>
                  <a:gd name="connsiteY5" fmla="*/ 1813911 h 2501462"/>
                  <a:gd name="connsiteX6" fmla="*/ 217848 w 3578968"/>
                  <a:gd name="connsiteY6" fmla="*/ 1191611 h 2501462"/>
                  <a:gd name="connsiteX7" fmla="*/ 509948 w 3578968"/>
                  <a:gd name="connsiteY7" fmla="*/ 609600 h 2501462"/>
                  <a:gd name="connsiteX8" fmla="*/ 1014444 w 3578968"/>
                  <a:gd name="connsiteY8" fmla="*/ 199697 h 2501462"/>
                  <a:gd name="connsiteX9" fmla="*/ 1539961 w 3578968"/>
                  <a:gd name="connsiteY9" fmla="*/ 0 h 2501462"/>
                  <a:gd name="connsiteX10" fmla="*/ 2191603 w 3578968"/>
                  <a:gd name="connsiteY10" fmla="*/ 0 h 2501462"/>
                  <a:gd name="connsiteX11" fmla="*/ 2759161 w 3578968"/>
                  <a:gd name="connsiteY11" fmla="*/ 252249 h 2501462"/>
                  <a:gd name="connsiteX12" fmla="*/ 3263658 w 3578968"/>
                  <a:gd name="connsiteY12" fmla="*/ 609600 h 2501462"/>
                  <a:gd name="connsiteX13" fmla="*/ 3578968 w 3578968"/>
                  <a:gd name="connsiteY13" fmla="*/ 1156138 h 2501462"/>
                  <a:gd name="connsiteX14" fmla="*/ 3410803 w 3578968"/>
                  <a:gd name="connsiteY14" fmla="*/ 1839311 h 2501462"/>
                  <a:gd name="connsiteX15" fmla="*/ 3347741 w 3578968"/>
                  <a:gd name="connsiteY15" fmla="*/ 2490952 h 2501462"/>
                  <a:gd name="connsiteX16" fmla="*/ 2643548 w 3578968"/>
                  <a:gd name="connsiteY16" fmla="*/ 2501462 h 2501462"/>
                  <a:gd name="connsiteX17" fmla="*/ 2275685 w 3578968"/>
                  <a:gd name="connsiteY17" fmla="*/ 2259724 h 2501462"/>
                  <a:gd name="connsiteX18" fmla="*/ 1771189 w 3578968"/>
                  <a:gd name="connsiteY18" fmla="*/ 1860331 h 2501462"/>
                  <a:gd name="connsiteX19" fmla="*/ 1771189 w 3578968"/>
                  <a:gd name="connsiteY19" fmla="*/ 1860331 h 2501462"/>
                  <a:gd name="connsiteX0" fmla="*/ 1646587 w 3527939"/>
                  <a:gd name="connsiteY0" fmla="*/ 1839311 h 2501462"/>
                  <a:gd name="connsiteX1" fmla="*/ 1646587 w 3527939"/>
                  <a:gd name="connsiteY1" fmla="*/ 1839311 h 2501462"/>
                  <a:gd name="connsiteX2" fmla="*/ 1415360 w 3527939"/>
                  <a:gd name="connsiteY2" fmla="*/ 1828800 h 2501462"/>
                  <a:gd name="connsiteX3" fmla="*/ 1226174 w 3527939"/>
                  <a:gd name="connsiteY3" fmla="*/ 1818290 h 2501462"/>
                  <a:gd name="connsiteX4" fmla="*/ 332794 w 3527939"/>
                  <a:gd name="connsiteY4" fmla="*/ 1828800 h 2501462"/>
                  <a:gd name="connsiteX5" fmla="*/ 206232 w 3527939"/>
                  <a:gd name="connsiteY5" fmla="*/ 1813911 h 2501462"/>
                  <a:gd name="connsiteX6" fmla="*/ 166819 w 3527939"/>
                  <a:gd name="connsiteY6" fmla="*/ 1191611 h 2501462"/>
                  <a:gd name="connsiteX7" fmla="*/ 458919 w 3527939"/>
                  <a:gd name="connsiteY7" fmla="*/ 609600 h 2501462"/>
                  <a:gd name="connsiteX8" fmla="*/ 963415 w 3527939"/>
                  <a:gd name="connsiteY8" fmla="*/ 199697 h 2501462"/>
                  <a:gd name="connsiteX9" fmla="*/ 1488932 w 3527939"/>
                  <a:gd name="connsiteY9" fmla="*/ 0 h 2501462"/>
                  <a:gd name="connsiteX10" fmla="*/ 2140574 w 3527939"/>
                  <a:gd name="connsiteY10" fmla="*/ 0 h 2501462"/>
                  <a:gd name="connsiteX11" fmla="*/ 2708132 w 3527939"/>
                  <a:gd name="connsiteY11" fmla="*/ 252249 h 2501462"/>
                  <a:gd name="connsiteX12" fmla="*/ 3212629 w 3527939"/>
                  <a:gd name="connsiteY12" fmla="*/ 609600 h 2501462"/>
                  <a:gd name="connsiteX13" fmla="*/ 3527939 w 3527939"/>
                  <a:gd name="connsiteY13" fmla="*/ 1156138 h 2501462"/>
                  <a:gd name="connsiteX14" fmla="*/ 3359774 w 3527939"/>
                  <a:gd name="connsiteY14" fmla="*/ 1839311 h 2501462"/>
                  <a:gd name="connsiteX15" fmla="*/ 3296712 w 3527939"/>
                  <a:gd name="connsiteY15" fmla="*/ 2490952 h 2501462"/>
                  <a:gd name="connsiteX16" fmla="*/ 2592519 w 3527939"/>
                  <a:gd name="connsiteY16" fmla="*/ 2501462 h 2501462"/>
                  <a:gd name="connsiteX17" fmla="*/ 2224656 w 3527939"/>
                  <a:gd name="connsiteY17" fmla="*/ 2259724 h 2501462"/>
                  <a:gd name="connsiteX18" fmla="*/ 1720160 w 3527939"/>
                  <a:gd name="connsiteY18" fmla="*/ 1860331 h 2501462"/>
                  <a:gd name="connsiteX19" fmla="*/ 1720160 w 3527939"/>
                  <a:gd name="connsiteY19" fmla="*/ 1860331 h 2501462"/>
                  <a:gd name="connsiteX0" fmla="*/ 1646587 w 3527939"/>
                  <a:gd name="connsiteY0" fmla="*/ 1839311 h 2501462"/>
                  <a:gd name="connsiteX1" fmla="*/ 1646587 w 3527939"/>
                  <a:gd name="connsiteY1" fmla="*/ 1839311 h 2501462"/>
                  <a:gd name="connsiteX2" fmla="*/ 1415360 w 3527939"/>
                  <a:gd name="connsiteY2" fmla="*/ 1828800 h 2501462"/>
                  <a:gd name="connsiteX3" fmla="*/ 1226174 w 3527939"/>
                  <a:gd name="connsiteY3" fmla="*/ 1818290 h 2501462"/>
                  <a:gd name="connsiteX4" fmla="*/ 377244 w 3527939"/>
                  <a:gd name="connsiteY4" fmla="*/ 1822450 h 2501462"/>
                  <a:gd name="connsiteX5" fmla="*/ 206232 w 3527939"/>
                  <a:gd name="connsiteY5" fmla="*/ 1813911 h 2501462"/>
                  <a:gd name="connsiteX6" fmla="*/ 166819 w 3527939"/>
                  <a:gd name="connsiteY6" fmla="*/ 1191611 h 2501462"/>
                  <a:gd name="connsiteX7" fmla="*/ 458919 w 3527939"/>
                  <a:gd name="connsiteY7" fmla="*/ 609600 h 2501462"/>
                  <a:gd name="connsiteX8" fmla="*/ 963415 w 3527939"/>
                  <a:gd name="connsiteY8" fmla="*/ 199697 h 2501462"/>
                  <a:gd name="connsiteX9" fmla="*/ 1488932 w 3527939"/>
                  <a:gd name="connsiteY9" fmla="*/ 0 h 2501462"/>
                  <a:gd name="connsiteX10" fmla="*/ 2140574 w 3527939"/>
                  <a:gd name="connsiteY10" fmla="*/ 0 h 2501462"/>
                  <a:gd name="connsiteX11" fmla="*/ 2708132 w 3527939"/>
                  <a:gd name="connsiteY11" fmla="*/ 252249 h 2501462"/>
                  <a:gd name="connsiteX12" fmla="*/ 3212629 w 3527939"/>
                  <a:gd name="connsiteY12" fmla="*/ 609600 h 2501462"/>
                  <a:gd name="connsiteX13" fmla="*/ 3527939 w 3527939"/>
                  <a:gd name="connsiteY13" fmla="*/ 1156138 h 2501462"/>
                  <a:gd name="connsiteX14" fmla="*/ 3359774 w 3527939"/>
                  <a:gd name="connsiteY14" fmla="*/ 1839311 h 2501462"/>
                  <a:gd name="connsiteX15" fmla="*/ 3296712 w 3527939"/>
                  <a:gd name="connsiteY15" fmla="*/ 2490952 h 2501462"/>
                  <a:gd name="connsiteX16" fmla="*/ 2592519 w 3527939"/>
                  <a:gd name="connsiteY16" fmla="*/ 2501462 h 2501462"/>
                  <a:gd name="connsiteX17" fmla="*/ 2224656 w 3527939"/>
                  <a:gd name="connsiteY17" fmla="*/ 2259724 h 2501462"/>
                  <a:gd name="connsiteX18" fmla="*/ 1720160 w 3527939"/>
                  <a:gd name="connsiteY18" fmla="*/ 1860331 h 2501462"/>
                  <a:gd name="connsiteX19" fmla="*/ 1720160 w 3527939"/>
                  <a:gd name="connsiteY19" fmla="*/ 1860331 h 2501462"/>
                  <a:gd name="connsiteX0" fmla="*/ 1646587 w 3527939"/>
                  <a:gd name="connsiteY0" fmla="*/ 1839311 h 2501462"/>
                  <a:gd name="connsiteX1" fmla="*/ 1646587 w 3527939"/>
                  <a:gd name="connsiteY1" fmla="*/ 1839311 h 2501462"/>
                  <a:gd name="connsiteX2" fmla="*/ 1415360 w 3527939"/>
                  <a:gd name="connsiteY2" fmla="*/ 1828800 h 2501462"/>
                  <a:gd name="connsiteX3" fmla="*/ 1226174 w 3527939"/>
                  <a:gd name="connsiteY3" fmla="*/ 1818290 h 2501462"/>
                  <a:gd name="connsiteX4" fmla="*/ 206232 w 3527939"/>
                  <a:gd name="connsiteY4" fmla="*/ 1813911 h 2501462"/>
                  <a:gd name="connsiteX5" fmla="*/ 166819 w 3527939"/>
                  <a:gd name="connsiteY5" fmla="*/ 1191611 h 2501462"/>
                  <a:gd name="connsiteX6" fmla="*/ 458919 w 3527939"/>
                  <a:gd name="connsiteY6" fmla="*/ 609600 h 2501462"/>
                  <a:gd name="connsiteX7" fmla="*/ 963415 w 3527939"/>
                  <a:gd name="connsiteY7" fmla="*/ 199697 h 2501462"/>
                  <a:gd name="connsiteX8" fmla="*/ 1488932 w 3527939"/>
                  <a:gd name="connsiteY8" fmla="*/ 0 h 2501462"/>
                  <a:gd name="connsiteX9" fmla="*/ 2140574 w 3527939"/>
                  <a:gd name="connsiteY9" fmla="*/ 0 h 2501462"/>
                  <a:gd name="connsiteX10" fmla="*/ 2708132 w 3527939"/>
                  <a:gd name="connsiteY10" fmla="*/ 252249 h 2501462"/>
                  <a:gd name="connsiteX11" fmla="*/ 3212629 w 3527939"/>
                  <a:gd name="connsiteY11" fmla="*/ 609600 h 2501462"/>
                  <a:gd name="connsiteX12" fmla="*/ 3527939 w 3527939"/>
                  <a:gd name="connsiteY12" fmla="*/ 1156138 h 2501462"/>
                  <a:gd name="connsiteX13" fmla="*/ 3359774 w 3527939"/>
                  <a:gd name="connsiteY13" fmla="*/ 1839311 h 2501462"/>
                  <a:gd name="connsiteX14" fmla="*/ 3296712 w 3527939"/>
                  <a:gd name="connsiteY14" fmla="*/ 2490952 h 2501462"/>
                  <a:gd name="connsiteX15" fmla="*/ 2592519 w 3527939"/>
                  <a:gd name="connsiteY15" fmla="*/ 2501462 h 2501462"/>
                  <a:gd name="connsiteX16" fmla="*/ 2224656 w 3527939"/>
                  <a:gd name="connsiteY16" fmla="*/ 2259724 h 2501462"/>
                  <a:gd name="connsiteX17" fmla="*/ 1720160 w 3527939"/>
                  <a:gd name="connsiteY17" fmla="*/ 1860331 h 2501462"/>
                  <a:gd name="connsiteX18" fmla="*/ 1720160 w 3527939"/>
                  <a:gd name="connsiteY18" fmla="*/ 1860331 h 2501462"/>
                  <a:gd name="connsiteX0" fmla="*/ 1646587 w 3527939"/>
                  <a:gd name="connsiteY0" fmla="*/ 1839311 h 2501462"/>
                  <a:gd name="connsiteX1" fmla="*/ 1646587 w 3527939"/>
                  <a:gd name="connsiteY1" fmla="*/ 1839311 h 2501462"/>
                  <a:gd name="connsiteX2" fmla="*/ 1415360 w 3527939"/>
                  <a:gd name="connsiteY2" fmla="*/ 1828800 h 2501462"/>
                  <a:gd name="connsiteX3" fmla="*/ 1029324 w 3527939"/>
                  <a:gd name="connsiteY3" fmla="*/ 1837340 h 2501462"/>
                  <a:gd name="connsiteX4" fmla="*/ 206232 w 3527939"/>
                  <a:gd name="connsiteY4" fmla="*/ 1813911 h 2501462"/>
                  <a:gd name="connsiteX5" fmla="*/ 166819 w 3527939"/>
                  <a:gd name="connsiteY5" fmla="*/ 1191611 h 2501462"/>
                  <a:gd name="connsiteX6" fmla="*/ 458919 w 3527939"/>
                  <a:gd name="connsiteY6" fmla="*/ 609600 h 2501462"/>
                  <a:gd name="connsiteX7" fmla="*/ 963415 w 3527939"/>
                  <a:gd name="connsiteY7" fmla="*/ 199697 h 2501462"/>
                  <a:gd name="connsiteX8" fmla="*/ 1488932 w 3527939"/>
                  <a:gd name="connsiteY8" fmla="*/ 0 h 2501462"/>
                  <a:gd name="connsiteX9" fmla="*/ 2140574 w 3527939"/>
                  <a:gd name="connsiteY9" fmla="*/ 0 h 2501462"/>
                  <a:gd name="connsiteX10" fmla="*/ 2708132 w 3527939"/>
                  <a:gd name="connsiteY10" fmla="*/ 252249 h 2501462"/>
                  <a:gd name="connsiteX11" fmla="*/ 3212629 w 3527939"/>
                  <a:gd name="connsiteY11" fmla="*/ 609600 h 2501462"/>
                  <a:gd name="connsiteX12" fmla="*/ 3527939 w 3527939"/>
                  <a:gd name="connsiteY12" fmla="*/ 1156138 h 2501462"/>
                  <a:gd name="connsiteX13" fmla="*/ 3359774 w 3527939"/>
                  <a:gd name="connsiteY13" fmla="*/ 1839311 h 2501462"/>
                  <a:gd name="connsiteX14" fmla="*/ 3296712 w 3527939"/>
                  <a:gd name="connsiteY14" fmla="*/ 2490952 h 2501462"/>
                  <a:gd name="connsiteX15" fmla="*/ 2592519 w 3527939"/>
                  <a:gd name="connsiteY15" fmla="*/ 2501462 h 2501462"/>
                  <a:gd name="connsiteX16" fmla="*/ 2224656 w 3527939"/>
                  <a:gd name="connsiteY16" fmla="*/ 2259724 h 2501462"/>
                  <a:gd name="connsiteX17" fmla="*/ 1720160 w 3527939"/>
                  <a:gd name="connsiteY17" fmla="*/ 1860331 h 2501462"/>
                  <a:gd name="connsiteX18" fmla="*/ 1720160 w 3527939"/>
                  <a:gd name="connsiteY18" fmla="*/ 1860331 h 2501462"/>
                  <a:gd name="connsiteX0" fmla="*/ 1611672 w 3493024"/>
                  <a:gd name="connsiteY0" fmla="*/ 1839311 h 2501462"/>
                  <a:gd name="connsiteX1" fmla="*/ 1611672 w 3493024"/>
                  <a:gd name="connsiteY1" fmla="*/ 1839311 h 2501462"/>
                  <a:gd name="connsiteX2" fmla="*/ 1380445 w 3493024"/>
                  <a:gd name="connsiteY2" fmla="*/ 1828800 h 2501462"/>
                  <a:gd name="connsiteX3" fmla="*/ 994409 w 3493024"/>
                  <a:gd name="connsiteY3" fmla="*/ 1837340 h 2501462"/>
                  <a:gd name="connsiteX4" fmla="*/ 234817 w 3493024"/>
                  <a:gd name="connsiteY4" fmla="*/ 1845661 h 2501462"/>
                  <a:gd name="connsiteX5" fmla="*/ 131904 w 3493024"/>
                  <a:gd name="connsiteY5" fmla="*/ 1191611 h 2501462"/>
                  <a:gd name="connsiteX6" fmla="*/ 424004 w 3493024"/>
                  <a:gd name="connsiteY6" fmla="*/ 609600 h 2501462"/>
                  <a:gd name="connsiteX7" fmla="*/ 928500 w 3493024"/>
                  <a:gd name="connsiteY7" fmla="*/ 199697 h 2501462"/>
                  <a:gd name="connsiteX8" fmla="*/ 1454017 w 3493024"/>
                  <a:gd name="connsiteY8" fmla="*/ 0 h 2501462"/>
                  <a:gd name="connsiteX9" fmla="*/ 2105659 w 3493024"/>
                  <a:gd name="connsiteY9" fmla="*/ 0 h 2501462"/>
                  <a:gd name="connsiteX10" fmla="*/ 2673217 w 3493024"/>
                  <a:gd name="connsiteY10" fmla="*/ 252249 h 2501462"/>
                  <a:gd name="connsiteX11" fmla="*/ 3177714 w 3493024"/>
                  <a:gd name="connsiteY11" fmla="*/ 609600 h 2501462"/>
                  <a:gd name="connsiteX12" fmla="*/ 3493024 w 3493024"/>
                  <a:gd name="connsiteY12" fmla="*/ 1156138 h 2501462"/>
                  <a:gd name="connsiteX13" fmla="*/ 3324859 w 3493024"/>
                  <a:gd name="connsiteY13" fmla="*/ 1839311 h 2501462"/>
                  <a:gd name="connsiteX14" fmla="*/ 3261797 w 3493024"/>
                  <a:gd name="connsiteY14" fmla="*/ 2490952 h 2501462"/>
                  <a:gd name="connsiteX15" fmla="*/ 2557604 w 3493024"/>
                  <a:gd name="connsiteY15" fmla="*/ 2501462 h 2501462"/>
                  <a:gd name="connsiteX16" fmla="*/ 2189741 w 3493024"/>
                  <a:gd name="connsiteY16" fmla="*/ 2259724 h 2501462"/>
                  <a:gd name="connsiteX17" fmla="*/ 1685245 w 3493024"/>
                  <a:gd name="connsiteY17" fmla="*/ 1860331 h 2501462"/>
                  <a:gd name="connsiteX18" fmla="*/ 1685245 w 3493024"/>
                  <a:gd name="connsiteY18" fmla="*/ 1860331 h 2501462"/>
                  <a:gd name="connsiteX0" fmla="*/ 1611672 w 3493024"/>
                  <a:gd name="connsiteY0" fmla="*/ 1839311 h 2501462"/>
                  <a:gd name="connsiteX1" fmla="*/ 1611672 w 3493024"/>
                  <a:gd name="connsiteY1" fmla="*/ 1839311 h 2501462"/>
                  <a:gd name="connsiteX2" fmla="*/ 1380445 w 3493024"/>
                  <a:gd name="connsiteY2" fmla="*/ 1828800 h 2501462"/>
                  <a:gd name="connsiteX3" fmla="*/ 994409 w 3493024"/>
                  <a:gd name="connsiteY3" fmla="*/ 1837340 h 2501462"/>
                  <a:gd name="connsiteX4" fmla="*/ 234817 w 3493024"/>
                  <a:gd name="connsiteY4" fmla="*/ 1845661 h 2501462"/>
                  <a:gd name="connsiteX5" fmla="*/ 131904 w 3493024"/>
                  <a:gd name="connsiteY5" fmla="*/ 1191611 h 2501462"/>
                  <a:gd name="connsiteX6" fmla="*/ 424004 w 3493024"/>
                  <a:gd name="connsiteY6" fmla="*/ 609600 h 2501462"/>
                  <a:gd name="connsiteX7" fmla="*/ 928500 w 3493024"/>
                  <a:gd name="connsiteY7" fmla="*/ 199697 h 2501462"/>
                  <a:gd name="connsiteX8" fmla="*/ 1454017 w 3493024"/>
                  <a:gd name="connsiteY8" fmla="*/ 0 h 2501462"/>
                  <a:gd name="connsiteX9" fmla="*/ 2105659 w 3493024"/>
                  <a:gd name="connsiteY9" fmla="*/ 0 h 2501462"/>
                  <a:gd name="connsiteX10" fmla="*/ 2673217 w 3493024"/>
                  <a:gd name="connsiteY10" fmla="*/ 252249 h 2501462"/>
                  <a:gd name="connsiteX11" fmla="*/ 3177714 w 3493024"/>
                  <a:gd name="connsiteY11" fmla="*/ 609600 h 2501462"/>
                  <a:gd name="connsiteX12" fmla="*/ 3493024 w 3493024"/>
                  <a:gd name="connsiteY12" fmla="*/ 1156138 h 2501462"/>
                  <a:gd name="connsiteX13" fmla="*/ 3324859 w 3493024"/>
                  <a:gd name="connsiteY13" fmla="*/ 1839311 h 2501462"/>
                  <a:gd name="connsiteX14" fmla="*/ 3261797 w 3493024"/>
                  <a:gd name="connsiteY14" fmla="*/ 2490952 h 2501462"/>
                  <a:gd name="connsiteX15" fmla="*/ 2557604 w 3493024"/>
                  <a:gd name="connsiteY15" fmla="*/ 2501462 h 2501462"/>
                  <a:gd name="connsiteX16" fmla="*/ 2189741 w 3493024"/>
                  <a:gd name="connsiteY16" fmla="*/ 2259724 h 2501462"/>
                  <a:gd name="connsiteX17" fmla="*/ 1685245 w 3493024"/>
                  <a:gd name="connsiteY17" fmla="*/ 1860331 h 2501462"/>
                  <a:gd name="connsiteX18" fmla="*/ 1685245 w 3493024"/>
                  <a:gd name="connsiteY18" fmla="*/ 1860331 h 2501462"/>
                  <a:gd name="connsiteX0" fmla="*/ 1611672 w 3493024"/>
                  <a:gd name="connsiteY0" fmla="*/ 1839311 h 2501462"/>
                  <a:gd name="connsiteX1" fmla="*/ 1611672 w 3493024"/>
                  <a:gd name="connsiteY1" fmla="*/ 1839311 h 2501462"/>
                  <a:gd name="connsiteX2" fmla="*/ 1380445 w 3493024"/>
                  <a:gd name="connsiteY2" fmla="*/ 1828800 h 2501462"/>
                  <a:gd name="connsiteX3" fmla="*/ 994409 w 3493024"/>
                  <a:gd name="connsiteY3" fmla="*/ 1837340 h 2501462"/>
                  <a:gd name="connsiteX4" fmla="*/ 234817 w 3493024"/>
                  <a:gd name="connsiteY4" fmla="*/ 1845661 h 2501462"/>
                  <a:gd name="connsiteX5" fmla="*/ 131904 w 3493024"/>
                  <a:gd name="connsiteY5" fmla="*/ 1191611 h 2501462"/>
                  <a:gd name="connsiteX6" fmla="*/ 424004 w 3493024"/>
                  <a:gd name="connsiteY6" fmla="*/ 609600 h 2501462"/>
                  <a:gd name="connsiteX7" fmla="*/ 928500 w 3493024"/>
                  <a:gd name="connsiteY7" fmla="*/ 199697 h 2501462"/>
                  <a:gd name="connsiteX8" fmla="*/ 1454017 w 3493024"/>
                  <a:gd name="connsiteY8" fmla="*/ 0 h 2501462"/>
                  <a:gd name="connsiteX9" fmla="*/ 2105659 w 3493024"/>
                  <a:gd name="connsiteY9" fmla="*/ 0 h 2501462"/>
                  <a:gd name="connsiteX10" fmla="*/ 2673217 w 3493024"/>
                  <a:gd name="connsiteY10" fmla="*/ 252249 h 2501462"/>
                  <a:gd name="connsiteX11" fmla="*/ 3177714 w 3493024"/>
                  <a:gd name="connsiteY11" fmla="*/ 609600 h 2501462"/>
                  <a:gd name="connsiteX12" fmla="*/ 3493024 w 3493024"/>
                  <a:gd name="connsiteY12" fmla="*/ 1156138 h 2501462"/>
                  <a:gd name="connsiteX13" fmla="*/ 3324859 w 3493024"/>
                  <a:gd name="connsiteY13" fmla="*/ 1839311 h 2501462"/>
                  <a:gd name="connsiteX14" fmla="*/ 3261797 w 3493024"/>
                  <a:gd name="connsiteY14" fmla="*/ 2490952 h 2501462"/>
                  <a:gd name="connsiteX15" fmla="*/ 2557604 w 3493024"/>
                  <a:gd name="connsiteY15" fmla="*/ 2501462 h 2501462"/>
                  <a:gd name="connsiteX16" fmla="*/ 2189741 w 3493024"/>
                  <a:gd name="connsiteY16" fmla="*/ 2259724 h 2501462"/>
                  <a:gd name="connsiteX17" fmla="*/ 1685245 w 3493024"/>
                  <a:gd name="connsiteY17" fmla="*/ 1860331 h 2501462"/>
                  <a:gd name="connsiteX18" fmla="*/ 1685245 w 3493024"/>
                  <a:gd name="connsiteY18" fmla="*/ 1860331 h 2501462"/>
                  <a:gd name="connsiteX0" fmla="*/ 1611672 w 3493024"/>
                  <a:gd name="connsiteY0" fmla="*/ 1839311 h 2501462"/>
                  <a:gd name="connsiteX1" fmla="*/ 1611672 w 3493024"/>
                  <a:gd name="connsiteY1" fmla="*/ 1839311 h 2501462"/>
                  <a:gd name="connsiteX2" fmla="*/ 1380445 w 3493024"/>
                  <a:gd name="connsiteY2" fmla="*/ 1828800 h 2501462"/>
                  <a:gd name="connsiteX3" fmla="*/ 994409 w 3493024"/>
                  <a:gd name="connsiteY3" fmla="*/ 1837340 h 2501462"/>
                  <a:gd name="connsiteX4" fmla="*/ 234817 w 3493024"/>
                  <a:gd name="connsiteY4" fmla="*/ 1845661 h 2501462"/>
                  <a:gd name="connsiteX5" fmla="*/ 131904 w 3493024"/>
                  <a:gd name="connsiteY5" fmla="*/ 1191611 h 2501462"/>
                  <a:gd name="connsiteX6" fmla="*/ 424004 w 3493024"/>
                  <a:gd name="connsiteY6" fmla="*/ 609600 h 2501462"/>
                  <a:gd name="connsiteX7" fmla="*/ 928500 w 3493024"/>
                  <a:gd name="connsiteY7" fmla="*/ 199697 h 2501462"/>
                  <a:gd name="connsiteX8" fmla="*/ 1454017 w 3493024"/>
                  <a:gd name="connsiteY8" fmla="*/ 0 h 2501462"/>
                  <a:gd name="connsiteX9" fmla="*/ 2105659 w 3493024"/>
                  <a:gd name="connsiteY9" fmla="*/ 0 h 2501462"/>
                  <a:gd name="connsiteX10" fmla="*/ 2673217 w 3493024"/>
                  <a:gd name="connsiteY10" fmla="*/ 252249 h 2501462"/>
                  <a:gd name="connsiteX11" fmla="*/ 3177714 w 3493024"/>
                  <a:gd name="connsiteY11" fmla="*/ 609600 h 2501462"/>
                  <a:gd name="connsiteX12" fmla="*/ 3493024 w 3493024"/>
                  <a:gd name="connsiteY12" fmla="*/ 1156138 h 2501462"/>
                  <a:gd name="connsiteX13" fmla="*/ 3324859 w 3493024"/>
                  <a:gd name="connsiteY13" fmla="*/ 1839311 h 2501462"/>
                  <a:gd name="connsiteX14" fmla="*/ 3261797 w 3493024"/>
                  <a:gd name="connsiteY14" fmla="*/ 2490952 h 2501462"/>
                  <a:gd name="connsiteX15" fmla="*/ 2557604 w 3493024"/>
                  <a:gd name="connsiteY15" fmla="*/ 2501462 h 2501462"/>
                  <a:gd name="connsiteX16" fmla="*/ 2189741 w 3493024"/>
                  <a:gd name="connsiteY16" fmla="*/ 2259724 h 2501462"/>
                  <a:gd name="connsiteX17" fmla="*/ 1685245 w 3493024"/>
                  <a:gd name="connsiteY17" fmla="*/ 1860331 h 2501462"/>
                  <a:gd name="connsiteX18" fmla="*/ 1685245 w 3493024"/>
                  <a:gd name="connsiteY18" fmla="*/ 1860331 h 2501462"/>
                  <a:gd name="connsiteX0" fmla="*/ 1611672 w 3493024"/>
                  <a:gd name="connsiteY0" fmla="*/ 1839311 h 2501462"/>
                  <a:gd name="connsiteX1" fmla="*/ 1611672 w 3493024"/>
                  <a:gd name="connsiteY1" fmla="*/ 1839311 h 2501462"/>
                  <a:gd name="connsiteX2" fmla="*/ 1380445 w 3493024"/>
                  <a:gd name="connsiteY2" fmla="*/ 1828800 h 2501462"/>
                  <a:gd name="connsiteX3" fmla="*/ 994409 w 3493024"/>
                  <a:gd name="connsiteY3" fmla="*/ 1837340 h 2501462"/>
                  <a:gd name="connsiteX4" fmla="*/ 234817 w 3493024"/>
                  <a:gd name="connsiteY4" fmla="*/ 1845661 h 2501462"/>
                  <a:gd name="connsiteX5" fmla="*/ 131904 w 3493024"/>
                  <a:gd name="connsiteY5" fmla="*/ 1191611 h 2501462"/>
                  <a:gd name="connsiteX6" fmla="*/ 424004 w 3493024"/>
                  <a:gd name="connsiteY6" fmla="*/ 609600 h 2501462"/>
                  <a:gd name="connsiteX7" fmla="*/ 928500 w 3493024"/>
                  <a:gd name="connsiteY7" fmla="*/ 199697 h 2501462"/>
                  <a:gd name="connsiteX8" fmla="*/ 1454017 w 3493024"/>
                  <a:gd name="connsiteY8" fmla="*/ 0 h 2501462"/>
                  <a:gd name="connsiteX9" fmla="*/ 2105659 w 3493024"/>
                  <a:gd name="connsiteY9" fmla="*/ 0 h 2501462"/>
                  <a:gd name="connsiteX10" fmla="*/ 2673217 w 3493024"/>
                  <a:gd name="connsiteY10" fmla="*/ 252249 h 2501462"/>
                  <a:gd name="connsiteX11" fmla="*/ 3177714 w 3493024"/>
                  <a:gd name="connsiteY11" fmla="*/ 609600 h 2501462"/>
                  <a:gd name="connsiteX12" fmla="*/ 3493024 w 3493024"/>
                  <a:gd name="connsiteY12" fmla="*/ 1156138 h 2501462"/>
                  <a:gd name="connsiteX13" fmla="*/ 3324859 w 3493024"/>
                  <a:gd name="connsiteY13" fmla="*/ 1839311 h 2501462"/>
                  <a:gd name="connsiteX14" fmla="*/ 3261797 w 3493024"/>
                  <a:gd name="connsiteY14" fmla="*/ 2490952 h 2501462"/>
                  <a:gd name="connsiteX15" fmla="*/ 2557604 w 3493024"/>
                  <a:gd name="connsiteY15" fmla="*/ 2501462 h 2501462"/>
                  <a:gd name="connsiteX16" fmla="*/ 2189741 w 3493024"/>
                  <a:gd name="connsiteY16" fmla="*/ 2259724 h 2501462"/>
                  <a:gd name="connsiteX17" fmla="*/ 1685245 w 3493024"/>
                  <a:gd name="connsiteY17" fmla="*/ 1860331 h 2501462"/>
                  <a:gd name="connsiteX18" fmla="*/ 1685245 w 3493024"/>
                  <a:gd name="connsiteY18" fmla="*/ 1860331 h 2501462"/>
                  <a:gd name="connsiteX0" fmla="*/ 1611672 w 3493024"/>
                  <a:gd name="connsiteY0" fmla="*/ 1839311 h 2501462"/>
                  <a:gd name="connsiteX1" fmla="*/ 1611672 w 3493024"/>
                  <a:gd name="connsiteY1" fmla="*/ 1839311 h 2501462"/>
                  <a:gd name="connsiteX2" fmla="*/ 1380445 w 3493024"/>
                  <a:gd name="connsiteY2" fmla="*/ 1828800 h 2501462"/>
                  <a:gd name="connsiteX3" fmla="*/ 994409 w 3493024"/>
                  <a:gd name="connsiteY3" fmla="*/ 1837340 h 2501462"/>
                  <a:gd name="connsiteX4" fmla="*/ 234817 w 3493024"/>
                  <a:gd name="connsiteY4" fmla="*/ 1845661 h 2501462"/>
                  <a:gd name="connsiteX5" fmla="*/ 131904 w 3493024"/>
                  <a:gd name="connsiteY5" fmla="*/ 1191611 h 2501462"/>
                  <a:gd name="connsiteX6" fmla="*/ 424004 w 3493024"/>
                  <a:gd name="connsiteY6" fmla="*/ 609600 h 2501462"/>
                  <a:gd name="connsiteX7" fmla="*/ 928500 w 3493024"/>
                  <a:gd name="connsiteY7" fmla="*/ 199697 h 2501462"/>
                  <a:gd name="connsiteX8" fmla="*/ 1454017 w 3493024"/>
                  <a:gd name="connsiteY8" fmla="*/ 0 h 2501462"/>
                  <a:gd name="connsiteX9" fmla="*/ 2105659 w 3493024"/>
                  <a:gd name="connsiteY9" fmla="*/ 0 h 2501462"/>
                  <a:gd name="connsiteX10" fmla="*/ 2673217 w 3493024"/>
                  <a:gd name="connsiteY10" fmla="*/ 252249 h 2501462"/>
                  <a:gd name="connsiteX11" fmla="*/ 3177714 w 3493024"/>
                  <a:gd name="connsiteY11" fmla="*/ 609600 h 2501462"/>
                  <a:gd name="connsiteX12" fmla="*/ 3493024 w 3493024"/>
                  <a:gd name="connsiteY12" fmla="*/ 1156138 h 2501462"/>
                  <a:gd name="connsiteX13" fmla="*/ 3324859 w 3493024"/>
                  <a:gd name="connsiteY13" fmla="*/ 1839311 h 2501462"/>
                  <a:gd name="connsiteX14" fmla="*/ 3261797 w 3493024"/>
                  <a:gd name="connsiteY14" fmla="*/ 2490952 h 2501462"/>
                  <a:gd name="connsiteX15" fmla="*/ 2557604 w 3493024"/>
                  <a:gd name="connsiteY15" fmla="*/ 2501462 h 2501462"/>
                  <a:gd name="connsiteX16" fmla="*/ 2189741 w 3493024"/>
                  <a:gd name="connsiteY16" fmla="*/ 2259724 h 2501462"/>
                  <a:gd name="connsiteX17" fmla="*/ 1685245 w 3493024"/>
                  <a:gd name="connsiteY17" fmla="*/ 1860331 h 2501462"/>
                  <a:gd name="connsiteX18" fmla="*/ 1685245 w 3493024"/>
                  <a:gd name="connsiteY18" fmla="*/ 1860331 h 2501462"/>
                  <a:gd name="connsiteX0" fmla="*/ 1611672 w 3493024"/>
                  <a:gd name="connsiteY0" fmla="*/ 1839311 h 2504595"/>
                  <a:gd name="connsiteX1" fmla="*/ 1611672 w 3493024"/>
                  <a:gd name="connsiteY1" fmla="*/ 1839311 h 2504595"/>
                  <a:gd name="connsiteX2" fmla="*/ 1380445 w 3493024"/>
                  <a:gd name="connsiteY2" fmla="*/ 1828800 h 2504595"/>
                  <a:gd name="connsiteX3" fmla="*/ 994409 w 3493024"/>
                  <a:gd name="connsiteY3" fmla="*/ 1837340 h 2504595"/>
                  <a:gd name="connsiteX4" fmla="*/ 234817 w 3493024"/>
                  <a:gd name="connsiteY4" fmla="*/ 1845661 h 2504595"/>
                  <a:gd name="connsiteX5" fmla="*/ 131904 w 3493024"/>
                  <a:gd name="connsiteY5" fmla="*/ 1191611 h 2504595"/>
                  <a:gd name="connsiteX6" fmla="*/ 424004 w 3493024"/>
                  <a:gd name="connsiteY6" fmla="*/ 609600 h 2504595"/>
                  <a:gd name="connsiteX7" fmla="*/ 928500 w 3493024"/>
                  <a:gd name="connsiteY7" fmla="*/ 199697 h 2504595"/>
                  <a:gd name="connsiteX8" fmla="*/ 1454017 w 3493024"/>
                  <a:gd name="connsiteY8" fmla="*/ 0 h 2504595"/>
                  <a:gd name="connsiteX9" fmla="*/ 2105659 w 3493024"/>
                  <a:gd name="connsiteY9" fmla="*/ 0 h 2504595"/>
                  <a:gd name="connsiteX10" fmla="*/ 2673217 w 3493024"/>
                  <a:gd name="connsiteY10" fmla="*/ 252249 h 2504595"/>
                  <a:gd name="connsiteX11" fmla="*/ 3177714 w 3493024"/>
                  <a:gd name="connsiteY11" fmla="*/ 609600 h 2504595"/>
                  <a:gd name="connsiteX12" fmla="*/ 3493024 w 3493024"/>
                  <a:gd name="connsiteY12" fmla="*/ 1156138 h 2504595"/>
                  <a:gd name="connsiteX13" fmla="*/ 3324859 w 3493024"/>
                  <a:gd name="connsiteY13" fmla="*/ 1839311 h 2504595"/>
                  <a:gd name="connsiteX14" fmla="*/ 3261797 w 3493024"/>
                  <a:gd name="connsiteY14" fmla="*/ 2490952 h 2504595"/>
                  <a:gd name="connsiteX15" fmla="*/ 2557604 w 3493024"/>
                  <a:gd name="connsiteY15" fmla="*/ 2501462 h 2504595"/>
                  <a:gd name="connsiteX16" fmla="*/ 2189741 w 3493024"/>
                  <a:gd name="connsiteY16" fmla="*/ 2259724 h 2504595"/>
                  <a:gd name="connsiteX17" fmla="*/ 1685245 w 3493024"/>
                  <a:gd name="connsiteY17" fmla="*/ 1860331 h 2504595"/>
                  <a:gd name="connsiteX18" fmla="*/ 1685245 w 3493024"/>
                  <a:gd name="connsiteY18" fmla="*/ 1860331 h 2504595"/>
                  <a:gd name="connsiteX0" fmla="*/ 1611672 w 3493024"/>
                  <a:gd name="connsiteY0" fmla="*/ 1839311 h 2504595"/>
                  <a:gd name="connsiteX1" fmla="*/ 1611672 w 3493024"/>
                  <a:gd name="connsiteY1" fmla="*/ 1839311 h 2504595"/>
                  <a:gd name="connsiteX2" fmla="*/ 1380445 w 3493024"/>
                  <a:gd name="connsiteY2" fmla="*/ 1828800 h 2504595"/>
                  <a:gd name="connsiteX3" fmla="*/ 994409 w 3493024"/>
                  <a:gd name="connsiteY3" fmla="*/ 1837340 h 2504595"/>
                  <a:gd name="connsiteX4" fmla="*/ 234817 w 3493024"/>
                  <a:gd name="connsiteY4" fmla="*/ 1845661 h 2504595"/>
                  <a:gd name="connsiteX5" fmla="*/ 131904 w 3493024"/>
                  <a:gd name="connsiteY5" fmla="*/ 1191611 h 2504595"/>
                  <a:gd name="connsiteX6" fmla="*/ 424004 w 3493024"/>
                  <a:gd name="connsiteY6" fmla="*/ 609600 h 2504595"/>
                  <a:gd name="connsiteX7" fmla="*/ 928500 w 3493024"/>
                  <a:gd name="connsiteY7" fmla="*/ 199697 h 2504595"/>
                  <a:gd name="connsiteX8" fmla="*/ 1454017 w 3493024"/>
                  <a:gd name="connsiteY8" fmla="*/ 0 h 2504595"/>
                  <a:gd name="connsiteX9" fmla="*/ 2105659 w 3493024"/>
                  <a:gd name="connsiteY9" fmla="*/ 0 h 2504595"/>
                  <a:gd name="connsiteX10" fmla="*/ 2673217 w 3493024"/>
                  <a:gd name="connsiteY10" fmla="*/ 252249 h 2504595"/>
                  <a:gd name="connsiteX11" fmla="*/ 3177714 w 3493024"/>
                  <a:gd name="connsiteY11" fmla="*/ 609600 h 2504595"/>
                  <a:gd name="connsiteX12" fmla="*/ 3493024 w 3493024"/>
                  <a:gd name="connsiteY12" fmla="*/ 1156138 h 2504595"/>
                  <a:gd name="connsiteX13" fmla="*/ 3324859 w 3493024"/>
                  <a:gd name="connsiteY13" fmla="*/ 1839311 h 2504595"/>
                  <a:gd name="connsiteX14" fmla="*/ 3280847 w 3493024"/>
                  <a:gd name="connsiteY14" fmla="*/ 2484602 h 2504595"/>
                  <a:gd name="connsiteX15" fmla="*/ 2557604 w 3493024"/>
                  <a:gd name="connsiteY15" fmla="*/ 2501462 h 2504595"/>
                  <a:gd name="connsiteX16" fmla="*/ 2189741 w 3493024"/>
                  <a:gd name="connsiteY16" fmla="*/ 2259724 h 2504595"/>
                  <a:gd name="connsiteX17" fmla="*/ 1685245 w 3493024"/>
                  <a:gd name="connsiteY17" fmla="*/ 1860331 h 2504595"/>
                  <a:gd name="connsiteX18" fmla="*/ 1685245 w 3493024"/>
                  <a:gd name="connsiteY18" fmla="*/ 1860331 h 2504595"/>
                  <a:gd name="connsiteX0" fmla="*/ 1611672 w 3538528"/>
                  <a:gd name="connsiteY0" fmla="*/ 1839311 h 2504595"/>
                  <a:gd name="connsiteX1" fmla="*/ 1611672 w 3538528"/>
                  <a:gd name="connsiteY1" fmla="*/ 1839311 h 2504595"/>
                  <a:gd name="connsiteX2" fmla="*/ 1380445 w 3538528"/>
                  <a:gd name="connsiteY2" fmla="*/ 1828800 h 2504595"/>
                  <a:gd name="connsiteX3" fmla="*/ 994409 w 3538528"/>
                  <a:gd name="connsiteY3" fmla="*/ 1837340 h 2504595"/>
                  <a:gd name="connsiteX4" fmla="*/ 234817 w 3538528"/>
                  <a:gd name="connsiteY4" fmla="*/ 1845661 h 2504595"/>
                  <a:gd name="connsiteX5" fmla="*/ 131904 w 3538528"/>
                  <a:gd name="connsiteY5" fmla="*/ 1191611 h 2504595"/>
                  <a:gd name="connsiteX6" fmla="*/ 424004 w 3538528"/>
                  <a:gd name="connsiteY6" fmla="*/ 609600 h 2504595"/>
                  <a:gd name="connsiteX7" fmla="*/ 928500 w 3538528"/>
                  <a:gd name="connsiteY7" fmla="*/ 199697 h 2504595"/>
                  <a:gd name="connsiteX8" fmla="*/ 1454017 w 3538528"/>
                  <a:gd name="connsiteY8" fmla="*/ 0 h 2504595"/>
                  <a:gd name="connsiteX9" fmla="*/ 2105659 w 3538528"/>
                  <a:gd name="connsiteY9" fmla="*/ 0 h 2504595"/>
                  <a:gd name="connsiteX10" fmla="*/ 2673217 w 3538528"/>
                  <a:gd name="connsiteY10" fmla="*/ 252249 h 2504595"/>
                  <a:gd name="connsiteX11" fmla="*/ 3177714 w 3538528"/>
                  <a:gd name="connsiteY11" fmla="*/ 609600 h 2504595"/>
                  <a:gd name="connsiteX12" fmla="*/ 3493024 w 3538528"/>
                  <a:gd name="connsiteY12" fmla="*/ 1156138 h 2504595"/>
                  <a:gd name="connsiteX13" fmla="*/ 3324859 w 3538528"/>
                  <a:gd name="connsiteY13" fmla="*/ 1839311 h 2504595"/>
                  <a:gd name="connsiteX14" fmla="*/ 3280847 w 3538528"/>
                  <a:gd name="connsiteY14" fmla="*/ 2484602 h 2504595"/>
                  <a:gd name="connsiteX15" fmla="*/ 2557604 w 3538528"/>
                  <a:gd name="connsiteY15" fmla="*/ 2501462 h 2504595"/>
                  <a:gd name="connsiteX16" fmla="*/ 2189741 w 3538528"/>
                  <a:gd name="connsiteY16" fmla="*/ 2259724 h 2504595"/>
                  <a:gd name="connsiteX17" fmla="*/ 1685245 w 3538528"/>
                  <a:gd name="connsiteY17" fmla="*/ 1860331 h 2504595"/>
                  <a:gd name="connsiteX18" fmla="*/ 1685245 w 3538528"/>
                  <a:gd name="connsiteY18" fmla="*/ 1860331 h 2504595"/>
                  <a:gd name="connsiteX0" fmla="*/ 1611672 w 3613034"/>
                  <a:gd name="connsiteY0" fmla="*/ 1839311 h 2504595"/>
                  <a:gd name="connsiteX1" fmla="*/ 1611672 w 3613034"/>
                  <a:gd name="connsiteY1" fmla="*/ 1839311 h 2504595"/>
                  <a:gd name="connsiteX2" fmla="*/ 1380445 w 3613034"/>
                  <a:gd name="connsiteY2" fmla="*/ 1828800 h 2504595"/>
                  <a:gd name="connsiteX3" fmla="*/ 994409 w 3613034"/>
                  <a:gd name="connsiteY3" fmla="*/ 1837340 h 2504595"/>
                  <a:gd name="connsiteX4" fmla="*/ 234817 w 3613034"/>
                  <a:gd name="connsiteY4" fmla="*/ 1845661 h 2504595"/>
                  <a:gd name="connsiteX5" fmla="*/ 131904 w 3613034"/>
                  <a:gd name="connsiteY5" fmla="*/ 1191611 h 2504595"/>
                  <a:gd name="connsiteX6" fmla="*/ 424004 w 3613034"/>
                  <a:gd name="connsiteY6" fmla="*/ 609600 h 2504595"/>
                  <a:gd name="connsiteX7" fmla="*/ 928500 w 3613034"/>
                  <a:gd name="connsiteY7" fmla="*/ 199697 h 2504595"/>
                  <a:gd name="connsiteX8" fmla="*/ 1454017 w 3613034"/>
                  <a:gd name="connsiteY8" fmla="*/ 0 h 2504595"/>
                  <a:gd name="connsiteX9" fmla="*/ 2105659 w 3613034"/>
                  <a:gd name="connsiteY9" fmla="*/ 0 h 2504595"/>
                  <a:gd name="connsiteX10" fmla="*/ 2673217 w 3613034"/>
                  <a:gd name="connsiteY10" fmla="*/ 252249 h 2504595"/>
                  <a:gd name="connsiteX11" fmla="*/ 3177714 w 3613034"/>
                  <a:gd name="connsiteY11" fmla="*/ 609600 h 2504595"/>
                  <a:gd name="connsiteX12" fmla="*/ 3493024 w 3613034"/>
                  <a:gd name="connsiteY12" fmla="*/ 1156138 h 2504595"/>
                  <a:gd name="connsiteX13" fmla="*/ 3324859 w 3613034"/>
                  <a:gd name="connsiteY13" fmla="*/ 1839311 h 2504595"/>
                  <a:gd name="connsiteX14" fmla="*/ 3280847 w 3613034"/>
                  <a:gd name="connsiteY14" fmla="*/ 2484602 h 2504595"/>
                  <a:gd name="connsiteX15" fmla="*/ 2557604 w 3613034"/>
                  <a:gd name="connsiteY15" fmla="*/ 2501462 h 2504595"/>
                  <a:gd name="connsiteX16" fmla="*/ 2189741 w 3613034"/>
                  <a:gd name="connsiteY16" fmla="*/ 2259724 h 2504595"/>
                  <a:gd name="connsiteX17" fmla="*/ 1685245 w 3613034"/>
                  <a:gd name="connsiteY17" fmla="*/ 1860331 h 2504595"/>
                  <a:gd name="connsiteX18" fmla="*/ 1685245 w 3613034"/>
                  <a:gd name="connsiteY18" fmla="*/ 1860331 h 2504595"/>
                  <a:gd name="connsiteX0" fmla="*/ 1611672 w 3589442"/>
                  <a:gd name="connsiteY0" fmla="*/ 1839311 h 2504595"/>
                  <a:gd name="connsiteX1" fmla="*/ 1611672 w 3589442"/>
                  <a:gd name="connsiteY1" fmla="*/ 1839311 h 2504595"/>
                  <a:gd name="connsiteX2" fmla="*/ 1380445 w 3589442"/>
                  <a:gd name="connsiteY2" fmla="*/ 1828800 h 2504595"/>
                  <a:gd name="connsiteX3" fmla="*/ 994409 w 3589442"/>
                  <a:gd name="connsiteY3" fmla="*/ 1837340 h 2504595"/>
                  <a:gd name="connsiteX4" fmla="*/ 234817 w 3589442"/>
                  <a:gd name="connsiteY4" fmla="*/ 1845661 h 2504595"/>
                  <a:gd name="connsiteX5" fmla="*/ 131904 w 3589442"/>
                  <a:gd name="connsiteY5" fmla="*/ 1191611 h 2504595"/>
                  <a:gd name="connsiteX6" fmla="*/ 424004 w 3589442"/>
                  <a:gd name="connsiteY6" fmla="*/ 609600 h 2504595"/>
                  <a:gd name="connsiteX7" fmla="*/ 928500 w 3589442"/>
                  <a:gd name="connsiteY7" fmla="*/ 199697 h 2504595"/>
                  <a:gd name="connsiteX8" fmla="*/ 1454017 w 3589442"/>
                  <a:gd name="connsiteY8" fmla="*/ 0 h 2504595"/>
                  <a:gd name="connsiteX9" fmla="*/ 2105659 w 3589442"/>
                  <a:gd name="connsiteY9" fmla="*/ 0 h 2504595"/>
                  <a:gd name="connsiteX10" fmla="*/ 2673217 w 3589442"/>
                  <a:gd name="connsiteY10" fmla="*/ 252249 h 2504595"/>
                  <a:gd name="connsiteX11" fmla="*/ 3177714 w 3589442"/>
                  <a:gd name="connsiteY11" fmla="*/ 609600 h 2504595"/>
                  <a:gd name="connsiteX12" fmla="*/ 3493024 w 3589442"/>
                  <a:gd name="connsiteY12" fmla="*/ 1156138 h 2504595"/>
                  <a:gd name="connsiteX13" fmla="*/ 3324859 w 3589442"/>
                  <a:gd name="connsiteY13" fmla="*/ 1839311 h 2504595"/>
                  <a:gd name="connsiteX14" fmla="*/ 3280847 w 3589442"/>
                  <a:gd name="connsiteY14" fmla="*/ 2484602 h 2504595"/>
                  <a:gd name="connsiteX15" fmla="*/ 2557604 w 3589442"/>
                  <a:gd name="connsiteY15" fmla="*/ 2501462 h 2504595"/>
                  <a:gd name="connsiteX16" fmla="*/ 2189741 w 3589442"/>
                  <a:gd name="connsiteY16" fmla="*/ 2259724 h 2504595"/>
                  <a:gd name="connsiteX17" fmla="*/ 1685245 w 3589442"/>
                  <a:gd name="connsiteY17" fmla="*/ 1860331 h 2504595"/>
                  <a:gd name="connsiteX18" fmla="*/ 1685245 w 3589442"/>
                  <a:gd name="connsiteY18" fmla="*/ 1860331 h 2504595"/>
                  <a:gd name="connsiteX0" fmla="*/ 1611672 w 3602335"/>
                  <a:gd name="connsiteY0" fmla="*/ 1839311 h 2504595"/>
                  <a:gd name="connsiteX1" fmla="*/ 1611672 w 3602335"/>
                  <a:gd name="connsiteY1" fmla="*/ 1839311 h 2504595"/>
                  <a:gd name="connsiteX2" fmla="*/ 1380445 w 3602335"/>
                  <a:gd name="connsiteY2" fmla="*/ 1828800 h 2504595"/>
                  <a:gd name="connsiteX3" fmla="*/ 994409 w 3602335"/>
                  <a:gd name="connsiteY3" fmla="*/ 1837340 h 2504595"/>
                  <a:gd name="connsiteX4" fmla="*/ 234817 w 3602335"/>
                  <a:gd name="connsiteY4" fmla="*/ 1845661 h 2504595"/>
                  <a:gd name="connsiteX5" fmla="*/ 131904 w 3602335"/>
                  <a:gd name="connsiteY5" fmla="*/ 1191611 h 2504595"/>
                  <a:gd name="connsiteX6" fmla="*/ 424004 w 3602335"/>
                  <a:gd name="connsiteY6" fmla="*/ 609600 h 2504595"/>
                  <a:gd name="connsiteX7" fmla="*/ 928500 w 3602335"/>
                  <a:gd name="connsiteY7" fmla="*/ 199697 h 2504595"/>
                  <a:gd name="connsiteX8" fmla="*/ 1454017 w 3602335"/>
                  <a:gd name="connsiteY8" fmla="*/ 0 h 2504595"/>
                  <a:gd name="connsiteX9" fmla="*/ 2105659 w 3602335"/>
                  <a:gd name="connsiteY9" fmla="*/ 0 h 2504595"/>
                  <a:gd name="connsiteX10" fmla="*/ 2673217 w 3602335"/>
                  <a:gd name="connsiteY10" fmla="*/ 252249 h 2504595"/>
                  <a:gd name="connsiteX11" fmla="*/ 3177714 w 3602335"/>
                  <a:gd name="connsiteY11" fmla="*/ 609600 h 2504595"/>
                  <a:gd name="connsiteX12" fmla="*/ 3493024 w 3602335"/>
                  <a:gd name="connsiteY12" fmla="*/ 1156138 h 2504595"/>
                  <a:gd name="connsiteX13" fmla="*/ 3324859 w 3602335"/>
                  <a:gd name="connsiteY13" fmla="*/ 1839311 h 2504595"/>
                  <a:gd name="connsiteX14" fmla="*/ 3280847 w 3602335"/>
                  <a:gd name="connsiteY14" fmla="*/ 2484602 h 2504595"/>
                  <a:gd name="connsiteX15" fmla="*/ 2557604 w 3602335"/>
                  <a:gd name="connsiteY15" fmla="*/ 2501462 h 2504595"/>
                  <a:gd name="connsiteX16" fmla="*/ 2189741 w 3602335"/>
                  <a:gd name="connsiteY16" fmla="*/ 2259724 h 2504595"/>
                  <a:gd name="connsiteX17" fmla="*/ 1685245 w 3602335"/>
                  <a:gd name="connsiteY17" fmla="*/ 1860331 h 2504595"/>
                  <a:gd name="connsiteX18" fmla="*/ 1685245 w 3602335"/>
                  <a:gd name="connsiteY18" fmla="*/ 1860331 h 2504595"/>
                  <a:gd name="connsiteX0" fmla="*/ 1611672 w 3647584"/>
                  <a:gd name="connsiteY0" fmla="*/ 1839311 h 2504595"/>
                  <a:gd name="connsiteX1" fmla="*/ 1611672 w 3647584"/>
                  <a:gd name="connsiteY1" fmla="*/ 1839311 h 2504595"/>
                  <a:gd name="connsiteX2" fmla="*/ 1380445 w 3647584"/>
                  <a:gd name="connsiteY2" fmla="*/ 1828800 h 2504595"/>
                  <a:gd name="connsiteX3" fmla="*/ 994409 w 3647584"/>
                  <a:gd name="connsiteY3" fmla="*/ 1837340 h 2504595"/>
                  <a:gd name="connsiteX4" fmla="*/ 234817 w 3647584"/>
                  <a:gd name="connsiteY4" fmla="*/ 1845661 h 2504595"/>
                  <a:gd name="connsiteX5" fmla="*/ 131904 w 3647584"/>
                  <a:gd name="connsiteY5" fmla="*/ 1191611 h 2504595"/>
                  <a:gd name="connsiteX6" fmla="*/ 424004 w 3647584"/>
                  <a:gd name="connsiteY6" fmla="*/ 609600 h 2504595"/>
                  <a:gd name="connsiteX7" fmla="*/ 928500 w 3647584"/>
                  <a:gd name="connsiteY7" fmla="*/ 199697 h 2504595"/>
                  <a:gd name="connsiteX8" fmla="*/ 1454017 w 3647584"/>
                  <a:gd name="connsiteY8" fmla="*/ 0 h 2504595"/>
                  <a:gd name="connsiteX9" fmla="*/ 2105659 w 3647584"/>
                  <a:gd name="connsiteY9" fmla="*/ 0 h 2504595"/>
                  <a:gd name="connsiteX10" fmla="*/ 2673217 w 3647584"/>
                  <a:gd name="connsiteY10" fmla="*/ 252249 h 2504595"/>
                  <a:gd name="connsiteX11" fmla="*/ 3177714 w 3647584"/>
                  <a:gd name="connsiteY11" fmla="*/ 609600 h 2504595"/>
                  <a:gd name="connsiteX12" fmla="*/ 3493024 w 3647584"/>
                  <a:gd name="connsiteY12" fmla="*/ 1156138 h 2504595"/>
                  <a:gd name="connsiteX13" fmla="*/ 3324859 w 3647584"/>
                  <a:gd name="connsiteY13" fmla="*/ 1839311 h 2504595"/>
                  <a:gd name="connsiteX14" fmla="*/ 3280847 w 3647584"/>
                  <a:gd name="connsiteY14" fmla="*/ 2484602 h 2504595"/>
                  <a:gd name="connsiteX15" fmla="*/ 2557604 w 3647584"/>
                  <a:gd name="connsiteY15" fmla="*/ 2501462 h 2504595"/>
                  <a:gd name="connsiteX16" fmla="*/ 2189741 w 3647584"/>
                  <a:gd name="connsiteY16" fmla="*/ 2259724 h 2504595"/>
                  <a:gd name="connsiteX17" fmla="*/ 1685245 w 3647584"/>
                  <a:gd name="connsiteY17" fmla="*/ 1860331 h 2504595"/>
                  <a:gd name="connsiteX18" fmla="*/ 1685245 w 3647584"/>
                  <a:gd name="connsiteY18" fmla="*/ 1860331 h 2504595"/>
                  <a:gd name="connsiteX0" fmla="*/ 1611672 w 3718219"/>
                  <a:gd name="connsiteY0" fmla="*/ 1839311 h 2504595"/>
                  <a:gd name="connsiteX1" fmla="*/ 1611672 w 3718219"/>
                  <a:gd name="connsiteY1" fmla="*/ 1839311 h 2504595"/>
                  <a:gd name="connsiteX2" fmla="*/ 1380445 w 3718219"/>
                  <a:gd name="connsiteY2" fmla="*/ 1828800 h 2504595"/>
                  <a:gd name="connsiteX3" fmla="*/ 994409 w 3718219"/>
                  <a:gd name="connsiteY3" fmla="*/ 1837340 h 2504595"/>
                  <a:gd name="connsiteX4" fmla="*/ 234817 w 3718219"/>
                  <a:gd name="connsiteY4" fmla="*/ 1845661 h 2504595"/>
                  <a:gd name="connsiteX5" fmla="*/ 131904 w 3718219"/>
                  <a:gd name="connsiteY5" fmla="*/ 1191611 h 2504595"/>
                  <a:gd name="connsiteX6" fmla="*/ 424004 w 3718219"/>
                  <a:gd name="connsiteY6" fmla="*/ 609600 h 2504595"/>
                  <a:gd name="connsiteX7" fmla="*/ 928500 w 3718219"/>
                  <a:gd name="connsiteY7" fmla="*/ 199697 h 2504595"/>
                  <a:gd name="connsiteX8" fmla="*/ 1454017 w 3718219"/>
                  <a:gd name="connsiteY8" fmla="*/ 0 h 2504595"/>
                  <a:gd name="connsiteX9" fmla="*/ 2105659 w 3718219"/>
                  <a:gd name="connsiteY9" fmla="*/ 0 h 2504595"/>
                  <a:gd name="connsiteX10" fmla="*/ 2673217 w 3718219"/>
                  <a:gd name="connsiteY10" fmla="*/ 252249 h 2504595"/>
                  <a:gd name="connsiteX11" fmla="*/ 3177714 w 3718219"/>
                  <a:gd name="connsiteY11" fmla="*/ 609600 h 2504595"/>
                  <a:gd name="connsiteX12" fmla="*/ 3493024 w 3718219"/>
                  <a:gd name="connsiteY12" fmla="*/ 1156138 h 2504595"/>
                  <a:gd name="connsiteX13" fmla="*/ 3324859 w 3718219"/>
                  <a:gd name="connsiteY13" fmla="*/ 1839311 h 2504595"/>
                  <a:gd name="connsiteX14" fmla="*/ 3280847 w 3718219"/>
                  <a:gd name="connsiteY14" fmla="*/ 2484602 h 2504595"/>
                  <a:gd name="connsiteX15" fmla="*/ 2557604 w 3718219"/>
                  <a:gd name="connsiteY15" fmla="*/ 2501462 h 2504595"/>
                  <a:gd name="connsiteX16" fmla="*/ 2189741 w 3718219"/>
                  <a:gd name="connsiteY16" fmla="*/ 2259724 h 2504595"/>
                  <a:gd name="connsiteX17" fmla="*/ 1685245 w 3718219"/>
                  <a:gd name="connsiteY17" fmla="*/ 1860331 h 2504595"/>
                  <a:gd name="connsiteX18" fmla="*/ 1685245 w 3718219"/>
                  <a:gd name="connsiteY18" fmla="*/ 1860331 h 2504595"/>
                  <a:gd name="connsiteX0" fmla="*/ 1611672 w 3680635"/>
                  <a:gd name="connsiteY0" fmla="*/ 1839311 h 2504595"/>
                  <a:gd name="connsiteX1" fmla="*/ 1611672 w 3680635"/>
                  <a:gd name="connsiteY1" fmla="*/ 1839311 h 2504595"/>
                  <a:gd name="connsiteX2" fmla="*/ 1380445 w 3680635"/>
                  <a:gd name="connsiteY2" fmla="*/ 1828800 h 2504595"/>
                  <a:gd name="connsiteX3" fmla="*/ 994409 w 3680635"/>
                  <a:gd name="connsiteY3" fmla="*/ 1837340 h 2504595"/>
                  <a:gd name="connsiteX4" fmla="*/ 234817 w 3680635"/>
                  <a:gd name="connsiteY4" fmla="*/ 1845661 h 2504595"/>
                  <a:gd name="connsiteX5" fmla="*/ 131904 w 3680635"/>
                  <a:gd name="connsiteY5" fmla="*/ 1191611 h 2504595"/>
                  <a:gd name="connsiteX6" fmla="*/ 424004 w 3680635"/>
                  <a:gd name="connsiteY6" fmla="*/ 609600 h 2504595"/>
                  <a:gd name="connsiteX7" fmla="*/ 928500 w 3680635"/>
                  <a:gd name="connsiteY7" fmla="*/ 199697 h 2504595"/>
                  <a:gd name="connsiteX8" fmla="*/ 1454017 w 3680635"/>
                  <a:gd name="connsiteY8" fmla="*/ 0 h 2504595"/>
                  <a:gd name="connsiteX9" fmla="*/ 2105659 w 3680635"/>
                  <a:gd name="connsiteY9" fmla="*/ 0 h 2504595"/>
                  <a:gd name="connsiteX10" fmla="*/ 2673217 w 3680635"/>
                  <a:gd name="connsiteY10" fmla="*/ 252249 h 2504595"/>
                  <a:gd name="connsiteX11" fmla="*/ 3177714 w 3680635"/>
                  <a:gd name="connsiteY11" fmla="*/ 609600 h 2504595"/>
                  <a:gd name="connsiteX12" fmla="*/ 3493024 w 3680635"/>
                  <a:gd name="connsiteY12" fmla="*/ 1156138 h 2504595"/>
                  <a:gd name="connsiteX13" fmla="*/ 3324859 w 3680635"/>
                  <a:gd name="connsiteY13" fmla="*/ 1839311 h 2504595"/>
                  <a:gd name="connsiteX14" fmla="*/ 3280847 w 3680635"/>
                  <a:gd name="connsiteY14" fmla="*/ 2484602 h 2504595"/>
                  <a:gd name="connsiteX15" fmla="*/ 2557604 w 3680635"/>
                  <a:gd name="connsiteY15" fmla="*/ 2501462 h 2504595"/>
                  <a:gd name="connsiteX16" fmla="*/ 2189741 w 3680635"/>
                  <a:gd name="connsiteY16" fmla="*/ 2259724 h 2504595"/>
                  <a:gd name="connsiteX17" fmla="*/ 1685245 w 3680635"/>
                  <a:gd name="connsiteY17" fmla="*/ 1860331 h 2504595"/>
                  <a:gd name="connsiteX18" fmla="*/ 1685245 w 3680635"/>
                  <a:gd name="connsiteY18" fmla="*/ 1860331 h 2504595"/>
                  <a:gd name="connsiteX0" fmla="*/ 1611672 w 3709112"/>
                  <a:gd name="connsiteY0" fmla="*/ 1839311 h 2504595"/>
                  <a:gd name="connsiteX1" fmla="*/ 1611672 w 3709112"/>
                  <a:gd name="connsiteY1" fmla="*/ 1839311 h 2504595"/>
                  <a:gd name="connsiteX2" fmla="*/ 1380445 w 3709112"/>
                  <a:gd name="connsiteY2" fmla="*/ 1828800 h 2504595"/>
                  <a:gd name="connsiteX3" fmla="*/ 994409 w 3709112"/>
                  <a:gd name="connsiteY3" fmla="*/ 1837340 h 2504595"/>
                  <a:gd name="connsiteX4" fmla="*/ 234817 w 3709112"/>
                  <a:gd name="connsiteY4" fmla="*/ 1845661 h 2504595"/>
                  <a:gd name="connsiteX5" fmla="*/ 131904 w 3709112"/>
                  <a:gd name="connsiteY5" fmla="*/ 1191611 h 2504595"/>
                  <a:gd name="connsiteX6" fmla="*/ 424004 w 3709112"/>
                  <a:gd name="connsiteY6" fmla="*/ 609600 h 2504595"/>
                  <a:gd name="connsiteX7" fmla="*/ 928500 w 3709112"/>
                  <a:gd name="connsiteY7" fmla="*/ 199697 h 2504595"/>
                  <a:gd name="connsiteX8" fmla="*/ 1454017 w 3709112"/>
                  <a:gd name="connsiteY8" fmla="*/ 0 h 2504595"/>
                  <a:gd name="connsiteX9" fmla="*/ 2105659 w 3709112"/>
                  <a:gd name="connsiteY9" fmla="*/ 0 h 2504595"/>
                  <a:gd name="connsiteX10" fmla="*/ 2673217 w 3709112"/>
                  <a:gd name="connsiteY10" fmla="*/ 252249 h 2504595"/>
                  <a:gd name="connsiteX11" fmla="*/ 3177714 w 3709112"/>
                  <a:gd name="connsiteY11" fmla="*/ 609600 h 2504595"/>
                  <a:gd name="connsiteX12" fmla="*/ 3493024 w 3709112"/>
                  <a:gd name="connsiteY12" fmla="*/ 1156138 h 2504595"/>
                  <a:gd name="connsiteX13" fmla="*/ 3324859 w 3709112"/>
                  <a:gd name="connsiteY13" fmla="*/ 1839311 h 2504595"/>
                  <a:gd name="connsiteX14" fmla="*/ 3280847 w 3709112"/>
                  <a:gd name="connsiteY14" fmla="*/ 2484602 h 2504595"/>
                  <a:gd name="connsiteX15" fmla="*/ 2557604 w 3709112"/>
                  <a:gd name="connsiteY15" fmla="*/ 2501462 h 2504595"/>
                  <a:gd name="connsiteX16" fmla="*/ 2189741 w 3709112"/>
                  <a:gd name="connsiteY16" fmla="*/ 2259724 h 2504595"/>
                  <a:gd name="connsiteX17" fmla="*/ 1685245 w 3709112"/>
                  <a:gd name="connsiteY17" fmla="*/ 1860331 h 2504595"/>
                  <a:gd name="connsiteX18" fmla="*/ 1685245 w 3709112"/>
                  <a:gd name="connsiteY18" fmla="*/ 1860331 h 2504595"/>
                  <a:gd name="connsiteX0" fmla="*/ 1611672 w 3709112"/>
                  <a:gd name="connsiteY0" fmla="*/ 1839311 h 2504595"/>
                  <a:gd name="connsiteX1" fmla="*/ 1611672 w 3709112"/>
                  <a:gd name="connsiteY1" fmla="*/ 1839311 h 2504595"/>
                  <a:gd name="connsiteX2" fmla="*/ 1380445 w 3709112"/>
                  <a:gd name="connsiteY2" fmla="*/ 1828800 h 2504595"/>
                  <a:gd name="connsiteX3" fmla="*/ 994409 w 3709112"/>
                  <a:gd name="connsiteY3" fmla="*/ 1837340 h 2504595"/>
                  <a:gd name="connsiteX4" fmla="*/ 234817 w 3709112"/>
                  <a:gd name="connsiteY4" fmla="*/ 1845661 h 2504595"/>
                  <a:gd name="connsiteX5" fmla="*/ 131904 w 3709112"/>
                  <a:gd name="connsiteY5" fmla="*/ 1191611 h 2504595"/>
                  <a:gd name="connsiteX6" fmla="*/ 424004 w 3709112"/>
                  <a:gd name="connsiteY6" fmla="*/ 609600 h 2504595"/>
                  <a:gd name="connsiteX7" fmla="*/ 928500 w 3709112"/>
                  <a:gd name="connsiteY7" fmla="*/ 199697 h 2504595"/>
                  <a:gd name="connsiteX8" fmla="*/ 1454017 w 3709112"/>
                  <a:gd name="connsiteY8" fmla="*/ 0 h 2504595"/>
                  <a:gd name="connsiteX9" fmla="*/ 2105659 w 3709112"/>
                  <a:gd name="connsiteY9" fmla="*/ 0 h 2504595"/>
                  <a:gd name="connsiteX10" fmla="*/ 2673217 w 3709112"/>
                  <a:gd name="connsiteY10" fmla="*/ 252249 h 2504595"/>
                  <a:gd name="connsiteX11" fmla="*/ 3177714 w 3709112"/>
                  <a:gd name="connsiteY11" fmla="*/ 609600 h 2504595"/>
                  <a:gd name="connsiteX12" fmla="*/ 3493024 w 3709112"/>
                  <a:gd name="connsiteY12" fmla="*/ 1156138 h 2504595"/>
                  <a:gd name="connsiteX13" fmla="*/ 3324859 w 3709112"/>
                  <a:gd name="connsiteY13" fmla="*/ 1839311 h 2504595"/>
                  <a:gd name="connsiteX14" fmla="*/ 3280847 w 3709112"/>
                  <a:gd name="connsiteY14" fmla="*/ 2484602 h 2504595"/>
                  <a:gd name="connsiteX15" fmla="*/ 2557604 w 3709112"/>
                  <a:gd name="connsiteY15" fmla="*/ 2501462 h 2504595"/>
                  <a:gd name="connsiteX16" fmla="*/ 2189741 w 3709112"/>
                  <a:gd name="connsiteY16" fmla="*/ 2259724 h 2504595"/>
                  <a:gd name="connsiteX17" fmla="*/ 1685245 w 3709112"/>
                  <a:gd name="connsiteY17" fmla="*/ 1860331 h 2504595"/>
                  <a:gd name="connsiteX18" fmla="*/ 1685245 w 3709112"/>
                  <a:gd name="connsiteY18" fmla="*/ 1860331 h 2504595"/>
                  <a:gd name="connsiteX0" fmla="*/ 1611672 w 3709112"/>
                  <a:gd name="connsiteY0" fmla="*/ 1839311 h 2504595"/>
                  <a:gd name="connsiteX1" fmla="*/ 1611672 w 3709112"/>
                  <a:gd name="connsiteY1" fmla="*/ 1839311 h 2504595"/>
                  <a:gd name="connsiteX2" fmla="*/ 1380445 w 3709112"/>
                  <a:gd name="connsiteY2" fmla="*/ 1828800 h 2504595"/>
                  <a:gd name="connsiteX3" fmla="*/ 994409 w 3709112"/>
                  <a:gd name="connsiteY3" fmla="*/ 1837340 h 2504595"/>
                  <a:gd name="connsiteX4" fmla="*/ 234817 w 3709112"/>
                  <a:gd name="connsiteY4" fmla="*/ 1845661 h 2504595"/>
                  <a:gd name="connsiteX5" fmla="*/ 131904 w 3709112"/>
                  <a:gd name="connsiteY5" fmla="*/ 1191611 h 2504595"/>
                  <a:gd name="connsiteX6" fmla="*/ 424004 w 3709112"/>
                  <a:gd name="connsiteY6" fmla="*/ 609600 h 2504595"/>
                  <a:gd name="connsiteX7" fmla="*/ 928500 w 3709112"/>
                  <a:gd name="connsiteY7" fmla="*/ 199697 h 2504595"/>
                  <a:gd name="connsiteX8" fmla="*/ 1454017 w 3709112"/>
                  <a:gd name="connsiteY8" fmla="*/ 0 h 2504595"/>
                  <a:gd name="connsiteX9" fmla="*/ 2105659 w 3709112"/>
                  <a:gd name="connsiteY9" fmla="*/ 0 h 2504595"/>
                  <a:gd name="connsiteX10" fmla="*/ 2673217 w 3709112"/>
                  <a:gd name="connsiteY10" fmla="*/ 252249 h 2504595"/>
                  <a:gd name="connsiteX11" fmla="*/ 3177714 w 3709112"/>
                  <a:gd name="connsiteY11" fmla="*/ 609600 h 2504595"/>
                  <a:gd name="connsiteX12" fmla="*/ 3493024 w 3709112"/>
                  <a:gd name="connsiteY12" fmla="*/ 1156138 h 2504595"/>
                  <a:gd name="connsiteX13" fmla="*/ 3324859 w 3709112"/>
                  <a:gd name="connsiteY13" fmla="*/ 1839311 h 2504595"/>
                  <a:gd name="connsiteX14" fmla="*/ 3280847 w 3709112"/>
                  <a:gd name="connsiteY14" fmla="*/ 2484602 h 2504595"/>
                  <a:gd name="connsiteX15" fmla="*/ 2557604 w 3709112"/>
                  <a:gd name="connsiteY15" fmla="*/ 2501462 h 2504595"/>
                  <a:gd name="connsiteX16" fmla="*/ 2189741 w 3709112"/>
                  <a:gd name="connsiteY16" fmla="*/ 2259724 h 2504595"/>
                  <a:gd name="connsiteX17" fmla="*/ 1685245 w 3709112"/>
                  <a:gd name="connsiteY17" fmla="*/ 1860331 h 2504595"/>
                  <a:gd name="connsiteX18" fmla="*/ 1685245 w 3709112"/>
                  <a:gd name="connsiteY18" fmla="*/ 1860331 h 2504595"/>
                  <a:gd name="connsiteX0" fmla="*/ 1611672 w 3709112"/>
                  <a:gd name="connsiteY0" fmla="*/ 1839311 h 2504595"/>
                  <a:gd name="connsiteX1" fmla="*/ 1611672 w 3709112"/>
                  <a:gd name="connsiteY1" fmla="*/ 1839311 h 2504595"/>
                  <a:gd name="connsiteX2" fmla="*/ 1380445 w 3709112"/>
                  <a:gd name="connsiteY2" fmla="*/ 1828800 h 2504595"/>
                  <a:gd name="connsiteX3" fmla="*/ 994409 w 3709112"/>
                  <a:gd name="connsiteY3" fmla="*/ 1837340 h 2504595"/>
                  <a:gd name="connsiteX4" fmla="*/ 234817 w 3709112"/>
                  <a:gd name="connsiteY4" fmla="*/ 1845661 h 2504595"/>
                  <a:gd name="connsiteX5" fmla="*/ 131904 w 3709112"/>
                  <a:gd name="connsiteY5" fmla="*/ 1191611 h 2504595"/>
                  <a:gd name="connsiteX6" fmla="*/ 424004 w 3709112"/>
                  <a:gd name="connsiteY6" fmla="*/ 609600 h 2504595"/>
                  <a:gd name="connsiteX7" fmla="*/ 928500 w 3709112"/>
                  <a:gd name="connsiteY7" fmla="*/ 199697 h 2504595"/>
                  <a:gd name="connsiteX8" fmla="*/ 1454017 w 3709112"/>
                  <a:gd name="connsiteY8" fmla="*/ 0 h 2504595"/>
                  <a:gd name="connsiteX9" fmla="*/ 2105659 w 3709112"/>
                  <a:gd name="connsiteY9" fmla="*/ 0 h 2504595"/>
                  <a:gd name="connsiteX10" fmla="*/ 2673217 w 3709112"/>
                  <a:gd name="connsiteY10" fmla="*/ 252249 h 2504595"/>
                  <a:gd name="connsiteX11" fmla="*/ 3177714 w 3709112"/>
                  <a:gd name="connsiteY11" fmla="*/ 609600 h 2504595"/>
                  <a:gd name="connsiteX12" fmla="*/ 3493024 w 3709112"/>
                  <a:gd name="connsiteY12" fmla="*/ 1156138 h 2504595"/>
                  <a:gd name="connsiteX13" fmla="*/ 3324859 w 3709112"/>
                  <a:gd name="connsiteY13" fmla="*/ 1839311 h 2504595"/>
                  <a:gd name="connsiteX14" fmla="*/ 3280847 w 3709112"/>
                  <a:gd name="connsiteY14" fmla="*/ 2484602 h 2504595"/>
                  <a:gd name="connsiteX15" fmla="*/ 2557604 w 3709112"/>
                  <a:gd name="connsiteY15" fmla="*/ 2501462 h 2504595"/>
                  <a:gd name="connsiteX16" fmla="*/ 2189741 w 3709112"/>
                  <a:gd name="connsiteY16" fmla="*/ 2259724 h 2504595"/>
                  <a:gd name="connsiteX17" fmla="*/ 1685245 w 3709112"/>
                  <a:gd name="connsiteY17" fmla="*/ 1860331 h 2504595"/>
                  <a:gd name="connsiteX18" fmla="*/ 1685245 w 3709112"/>
                  <a:gd name="connsiteY18" fmla="*/ 1860331 h 2504595"/>
                  <a:gd name="connsiteX0" fmla="*/ 1611672 w 3709112"/>
                  <a:gd name="connsiteY0" fmla="*/ 1839311 h 2504595"/>
                  <a:gd name="connsiteX1" fmla="*/ 1611672 w 3709112"/>
                  <a:gd name="connsiteY1" fmla="*/ 1839311 h 2504595"/>
                  <a:gd name="connsiteX2" fmla="*/ 1380445 w 3709112"/>
                  <a:gd name="connsiteY2" fmla="*/ 1828800 h 2504595"/>
                  <a:gd name="connsiteX3" fmla="*/ 994409 w 3709112"/>
                  <a:gd name="connsiteY3" fmla="*/ 1837340 h 2504595"/>
                  <a:gd name="connsiteX4" fmla="*/ 234817 w 3709112"/>
                  <a:gd name="connsiteY4" fmla="*/ 1845661 h 2504595"/>
                  <a:gd name="connsiteX5" fmla="*/ 131904 w 3709112"/>
                  <a:gd name="connsiteY5" fmla="*/ 1191611 h 2504595"/>
                  <a:gd name="connsiteX6" fmla="*/ 424004 w 3709112"/>
                  <a:gd name="connsiteY6" fmla="*/ 609600 h 2504595"/>
                  <a:gd name="connsiteX7" fmla="*/ 928500 w 3709112"/>
                  <a:gd name="connsiteY7" fmla="*/ 199697 h 2504595"/>
                  <a:gd name="connsiteX8" fmla="*/ 1454017 w 3709112"/>
                  <a:gd name="connsiteY8" fmla="*/ 0 h 2504595"/>
                  <a:gd name="connsiteX9" fmla="*/ 2105659 w 3709112"/>
                  <a:gd name="connsiteY9" fmla="*/ 0 h 2504595"/>
                  <a:gd name="connsiteX10" fmla="*/ 2673217 w 3709112"/>
                  <a:gd name="connsiteY10" fmla="*/ 252249 h 2504595"/>
                  <a:gd name="connsiteX11" fmla="*/ 3177714 w 3709112"/>
                  <a:gd name="connsiteY11" fmla="*/ 609600 h 2504595"/>
                  <a:gd name="connsiteX12" fmla="*/ 3493024 w 3709112"/>
                  <a:gd name="connsiteY12" fmla="*/ 1156138 h 2504595"/>
                  <a:gd name="connsiteX13" fmla="*/ 3324859 w 3709112"/>
                  <a:gd name="connsiteY13" fmla="*/ 1839311 h 2504595"/>
                  <a:gd name="connsiteX14" fmla="*/ 3280847 w 3709112"/>
                  <a:gd name="connsiteY14" fmla="*/ 2484602 h 2504595"/>
                  <a:gd name="connsiteX15" fmla="*/ 2557604 w 3709112"/>
                  <a:gd name="connsiteY15" fmla="*/ 2501462 h 2504595"/>
                  <a:gd name="connsiteX16" fmla="*/ 2189741 w 3709112"/>
                  <a:gd name="connsiteY16" fmla="*/ 2259724 h 2504595"/>
                  <a:gd name="connsiteX17" fmla="*/ 1685245 w 3709112"/>
                  <a:gd name="connsiteY17" fmla="*/ 1860331 h 2504595"/>
                  <a:gd name="connsiteX18" fmla="*/ 1685245 w 3709112"/>
                  <a:gd name="connsiteY18" fmla="*/ 1860331 h 2504595"/>
                  <a:gd name="connsiteX0" fmla="*/ 1611672 w 3709112"/>
                  <a:gd name="connsiteY0" fmla="*/ 1839311 h 2504595"/>
                  <a:gd name="connsiteX1" fmla="*/ 1611672 w 3709112"/>
                  <a:gd name="connsiteY1" fmla="*/ 1839311 h 2504595"/>
                  <a:gd name="connsiteX2" fmla="*/ 1380445 w 3709112"/>
                  <a:gd name="connsiteY2" fmla="*/ 1828800 h 2504595"/>
                  <a:gd name="connsiteX3" fmla="*/ 994409 w 3709112"/>
                  <a:gd name="connsiteY3" fmla="*/ 1837340 h 2504595"/>
                  <a:gd name="connsiteX4" fmla="*/ 234817 w 3709112"/>
                  <a:gd name="connsiteY4" fmla="*/ 1845661 h 2504595"/>
                  <a:gd name="connsiteX5" fmla="*/ 131904 w 3709112"/>
                  <a:gd name="connsiteY5" fmla="*/ 1191611 h 2504595"/>
                  <a:gd name="connsiteX6" fmla="*/ 424004 w 3709112"/>
                  <a:gd name="connsiteY6" fmla="*/ 609600 h 2504595"/>
                  <a:gd name="connsiteX7" fmla="*/ 928500 w 3709112"/>
                  <a:gd name="connsiteY7" fmla="*/ 199697 h 2504595"/>
                  <a:gd name="connsiteX8" fmla="*/ 1454017 w 3709112"/>
                  <a:gd name="connsiteY8" fmla="*/ 0 h 2504595"/>
                  <a:gd name="connsiteX9" fmla="*/ 2105659 w 3709112"/>
                  <a:gd name="connsiteY9" fmla="*/ 0 h 2504595"/>
                  <a:gd name="connsiteX10" fmla="*/ 2673217 w 3709112"/>
                  <a:gd name="connsiteY10" fmla="*/ 252249 h 2504595"/>
                  <a:gd name="connsiteX11" fmla="*/ 3177714 w 3709112"/>
                  <a:gd name="connsiteY11" fmla="*/ 609600 h 2504595"/>
                  <a:gd name="connsiteX12" fmla="*/ 3493024 w 3709112"/>
                  <a:gd name="connsiteY12" fmla="*/ 1156138 h 2504595"/>
                  <a:gd name="connsiteX13" fmla="*/ 3324859 w 3709112"/>
                  <a:gd name="connsiteY13" fmla="*/ 1839311 h 2504595"/>
                  <a:gd name="connsiteX14" fmla="*/ 3280847 w 3709112"/>
                  <a:gd name="connsiteY14" fmla="*/ 2484602 h 2504595"/>
                  <a:gd name="connsiteX15" fmla="*/ 2557604 w 3709112"/>
                  <a:gd name="connsiteY15" fmla="*/ 2501462 h 2504595"/>
                  <a:gd name="connsiteX16" fmla="*/ 2189741 w 3709112"/>
                  <a:gd name="connsiteY16" fmla="*/ 2259724 h 2504595"/>
                  <a:gd name="connsiteX17" fmla="*/ 1685245 w 3709112"/>
                  <a:gd name="connsiteY17" fmla="*/ 1860331 h 2504595"/>
                  <a:gd name="connsiteX18" fmla="*/ 1685245 w 3709112"/>
                  <a:gd name="connsiteY18" fmla="*/ 1860331 h 2504595"/>
                  <a:gd name="connsiteX0" fmla="*/ 1611672 w 3709112"/>
                  <a:gd name="connsiteY0" fmla="*/ 1839311 h 2504595"/>
                  <a:gd name="connsiteX1" fmla="*/ 1611672 w 3709112"/>
                  <a:gd name="connsiteY1" fmla="*/ 1839311 h 2504595"/>
                  <a:gd name="connsiteX2" fmla="*/ 1380445 w 3709112"/>
                  <a:gd name="connsiteY2" fmla="*/ 1828800 h 2504595"/>
                  <a:gd name="connsiteX3" fmla="*/ 994409 w 3709112"/>
                  <a:gd name="connsiteY3" fmla="*/ 1837340 h 2504595"/>
                  <a:gd name="connsiteX4" fmla="*/ 234817 w 3709112"/>
                  <a:gd name="connsiteY4" fmla="*/ 1845661 h 2504595"/>
                  <a:gd name="connsiteX5" fmla="*/ 131904 w 3709112"/>
                  <a:gd name="connsiteY5" fmla="*/ 1191611 h 2504595"/>
                  <a:gd name="connsiteX6" fmla="*/ 424004 w 3709112"/>
                  <a:gd name="connsiteY6" fmla="*/ 609600 h 2504595"/>
                  <a:gd name="connsiteX7" fmla="*/ 928500 w 3709112"/>
                  <a:gd name="connsiteY7" fmla="*/ 199697 h 2504595"/>
                  <a:gd name="connsiteX8" fmla="*/ 1454017 w 3709112"/>
                  <a:gd name="connsiteY8" fmla="*/ 0 h 2504595"/>
                  <a:gd name="connsiteX9" fmla="*/ 2105659 w 3709112"/>
                  <a:gd name="connsiteY9" fmla="*/ 0 h 2504595"/>
                  <a:gd name="connsiteX10" fmla="*/ 2673217 w 3709112"/>
                  <a:gd name="connsiteY10" fmla="*/ 252249 h 2504595"/>
                  <a:gd name="connsiteX11" fmla="*/ 3177714 w 3709112"/>
                  <a:gd name="connsiteY11" fmla="*/ 609600 h 2504595"/>
                  <a:gd name="connsiteX12" fmla="*/ 3493024 w 3709112"/>
                  <a:gd name="connsiteY12" fmla="*/ 1156138 h 2504595"/>
                  <a:gd name="connsiteX13" fmla="*/ 3324859 w 3709112"/>
                  <a:gd name="connsiteY13" fmla="*/ 1839311 h 2504595"/>
                  <a:gd name="connsiteX14" fmla="*/ 3280847 w 3709112"/>
                  <a:gd name="connsiteY14" fmla="*/ 2484602 h 2504595"/>
                  <a:gd name="connsiteX15" fmla="*/ 2557604 w 3709112"/>
                  <a:gd name="connsiteY15" fmla="*/ 2501462 h 2504595"/>
                  <a:gd name="connsiteX16" fmla="*/ 2189741 w 3709112"/>
                  <a:gd name="connsiteY16" fmla="*/ 2259724 h 2504595"/>
                  <a:gd name="connsiteX17" fmla="*/ 1685245 w 3709112"/>
                  <a:gd name="connsiteY17" fmla="*/ 1860331 h 2504595"/>
                  <a:gd name="connsiteX18" fmla="*/ 1685245 w 3709112"/>
                  <a:gd name="connsiteY18" fmla="*/ 1860331 h 2504595"/>
                  <a:gd name="connsiteX0" fmla="*/ 1611672 w 3709112"/>
                  <a:gd name="connsiteY0" fmla="*/ 1839311 h 2504595"/>
                  <a:gd name="connsiteX1" fmla="*/ 1611672 w 3709112"/>
                  <a:gd name="connsiteY1" fmla="*/ 1839311 h 2504595"/>
                  <a:gd name="connsiteX2" fmla="*/ 1380445 w 3709112"/>
                  <a:gd name="connsiteY2" fmla="*/ 1828800 h 2504595"/>
                  <a:gd name="connsiteX3" fmla="*/ 994409 w 3709112"/>
                  <a:gd name="connsiteY3" fmla="*/ 1837340 h 2504595"/>
                  <a:gd name="connsiteX4" fmla="*/ 234817 w 3709112"/>
                  <a:gd name="connsiteY4" fmla="*/ 1845661 h 2504595"/>
                  <a:gd name="connsiteX5" fmla="*/ 131904 w 3709112"/>
                  <a:gd name="connsiteY5" fmla="*/ 1191611 h 2504595"/>
                  <a:gd name="connsiteX6" fmla="*/ 424004 w 3709112"/>
                  <a:gd name="connsiteY6" fmla="*/ 609600 h 2504595"/>
                  <a:gd name="connsiteX7" fmla="*/ 928500 w 3709112"/>
                  <a:gd name="connsiteY7" fmla="*/ 199697 h 2504595"/>
                  <a:gd name="connsiteX8" fmla="*/ 1454017 w 3709112"/>
                  <a:gd name="connsiteY8" fmla="*/ 0 h 2504595"/>
                  <a:gd name="connsiteX9" fmla="*/ 2105659 w 3709112"/>
                  <a:gd name="connsiteY9" fmla="*/ 0 h 2504595"/>
                  <a:gd name="connsiteX10" fmla="*/ 2673217 w 3709112"/>
                  <a:gd name="connsiteY10" fmla="*/ 252249 h 2504595"/>
                  <a:gd name="connsiteX11" fmla="*/ 3177714 w 3709112"/>
                  <a:gd name="connsiteY11" fmla="*/ 609600 h 2504595"/>
                  <a:gd name="connsiteX12" fmla="*/ 3493024 w 3709112"/>
                  <a:gd name="connsiteY12" fmla="*/ 1156138 h 2504595"/>
                  <a:gd name="connsiteX13" fmla="*/ 3324859 w 3709112"/>
                  <a:gd name="connsiteY13" fmla="*/ 1839311 h 2504595"/>
                  <a:gd name="connsiteX14" fmla="*/ 3280847 w 3709112"/>
                  <a:gd name="connsiteY14" fmla="*/ 2484602 h 2504595"/>
                  <a:gd name="connsiteX15" fmla="*/ 2557604 w 3709112"/>
                  <a:gd name="connsiteY15" fmla="*/ 2501462 h 2504595"/>
                  <a:gd name="connsiteX16" fmla="*/ 2189741 w 3709112"/>
                  <a:gd name="connsiteY16" fmla="*/ 2259724 h 2504595"/>
                  <a:gd name="connsiteX17" fmla="*/ 1685245 w 3709112"/>
                  <a:gd name="connsiteY17" fmla="*/ 1860331 h 2504595"/>
                  <a:gd name="connsiteX18" fmla="*/ 1685245 w 3709112"/>
                  <a:gd name="connsiteY18" fmla="*/ 1860331 h 2504595"/>
                  <a:gd name="connsiteX0" fmla="*/ 1611672 w 3709112"/>
                  <a:gd name="connsiteY0" fmla="*/ 1839311 h 2504595"/>
                  <a:gd name="connsiteX1" fmla="*/ 1611672 w 3709112"/>
                  <a:gd name="connsiteY1" fmla="*/ 1839311 h 2504595"/>
                  <a:gd name="connsiteX2" fmla="*/ 1380445 w 3709112"/>
                  <a:gd name="connsiteY2" fmla="*/ 1828800 h 2504595"/>
                  <a:gd name="connsiteX3" fmla="*/ 994409 w 3709112"/>
                  <a:gd name="connsiteY3" fmla="*/ 1837340 h 2504595"/>
                  <a:gd name="connsiteX4" fmla="*/ 234817 w 3709112"/>
                  <a:gd name="connsiteY4" fmla="*/ 1845661 h 2504595"/>
                  <a:gd name="connsiteX5" fmla="*/ 131904 w 3709112"/>
                  <a:gd name="connsiteY5" fmla="*/ 1191611 h 2504595"/>
                  <a:gd name="connsiteX6" fmla="*/ 424004 w 3709112"/>
                  <a:gd name="connsiteY6" fmla="*/ 609600 h 2504595"/>
                  <a:gd name="connsiteX7" fmla="*/ 928500 w 3709112"/>
                  <a:gd name="connsiteY7" fmla="*/ 199697 h 2504595"/>
                  <a:gd name="connsiteX8" fmla="*/ 1454017 w 3709112"/>
                  <a:gd name="connsiteY8" fmla="*/ 0 h 2504595"/>
                  <a:gd name="connsiteX9" fmla="*/ 2105659 w 3709112"/>
                  <a:gd name="connsiteY9" fmla="*/ 0 h 2504595"/>
                  <a:gd name="connsiteX10" fmla="*/ 2673217 w 3709112"/>
                  <a:gd name="connsiteY10" fmla="*/ 252249 h 2504595"/>
                  <a:gd name="connsiteX11" fmla="*/ 3177714 w 3709112"/>
                  <a:gd name="connsiteY11" fmla="*/ 609600 h 2504595"/>
                  <a:gd name="connsiteX12" fmla="*/ 3493024 w 3709112"/>
                  <a:gd name="connsiteY12" fmla="*/ 1156138 h 2504595"/>
                  <a:gd name="connsiteX13" fmla="*/ 3324859 w 3709112"/>
                  <a:gd name="connsiteY13" fmla="*/ 1839311 h 2504595"/>
                  <a:gd name="connsiteX14" fmla="*/ 3280847 w 3709112"/>
                  <a:gd name="connsiteY14" fmla="*/ 2484602 h 2504595"/>
                  <a:gd name="connsiteX15" fmla="*/ 2557604 w 3709112"/>
                  <a:gd name="connsiteY15" fmla="*/ 2501462 h 2504595"/>
                  <a:gd name="connsiteX16" fmla="*/ 2189741 w 3709112"/>
                  <a:gd name="connsiteY16" fmla="*/ 2259724 h 2504595"/>
                  <a:gd name="connsiteX17" fmla="*/ 1685245 w 3709112"/>
                  <a:gd name="connsiteY17" fmla="*/ 1860331 h 2504595"/>
                  <a:gd name="connsiteX18" fmla="*/ 1685245 w 3709112"/>
                  <a:gd name="connsiteY18" fmla="*/ 1860331 h 2504595"/>
                  <a:gd name="connsiteX0" fmla="*/ 1611672 w 3709112"/>
                  <a:gd name="connsiteY0" fmla="*/ 1839392 h 2504676"/>
                  <a:gd name="connsiteX1" fmla="*/ 1611672 w 3709112"/>
                  <a:gd name="connsiteY1" fmla="*/ 1839392 h 2504676"/>
                  <a:gd name="connsiteX2" fmla="*/ 1380445 w 3709112"/>
                  <a:gd name="connsiteY2" fmla="*/ 1828881 h 2504676"/>
                  <a:gd name="connsiteX3" fmla="*/ 994409 w 3709112"/>
                  <a:gd name="connsiteY3" fmla="*/ 1837421 h 2504676"/>
                  <a:gd name="connsiteX4" fmla="*/ 234817 w 3709112"/>
                  <a:gd name="connsiteY4" fmla="*/ 1845742 h 2504676"/>
                  <a:gd name="connsiteX5" fmla="*/ 131904 w 3709112"/>
                  <a:gd name="connsiteY5" fmla="*/ 1191692 h 2504676"/>
                  <a:gd name="connsiteX6" fmla="*/ 424004 w 3709112"/>
                  <a:gd name="connsiteY6" fmla="*/ 609681 h 2504676"/>
                  <a:gd name="connsiteX7" fmla="*/ 928500 w 3709112"/>
                  <a:gd name="connsiteY7" fmla="*/ 199778 h 2504676"/>
                  <a:gd name="connsiteX8" fmla="*/ 1454017 w 3709112"/>
                  <a:gd name="connsiteY8" fmla="*/ 81 h 2504676"/>
                  <a:gd name="connsiteX9" fmla="*/ 2105659 w 3709112"/>
                  <a:gd name="connsiteY9" fmla="*/ 81 h 2504676"/>
                  <a:gd name="connsiteX10" fmla="*/ 2673217 w 3709112"/>
                  <a:gd name="connsiteY10" fmla="*/ 252330 h 2504676"/>
                  <a:gd name="connsiteX11" fmla="*/ 3177714 w 3709112"/>
                  <a:gd name="connsiteY11" fmla="*/ 609681 h 2504676"/>
                  <a:gd name="connsiteX12" fmla="*/ 3493024 w 3709112"/>
                  <a:gd name="connsiteY12" fmla="*/ 1156219 h 2504676"/>
                  <a:gd name="connsiteX13" fmla="*/ 3324859 w 3709112"/>
                  <a:gd name="connsiteY13" fmla="*/ 1839392 h 2504676"/>
                  <a:gd name="connsiteX14" fmla="*/ 3280847 w 3709112"/>
                  <a:gd name="connsiteY14" fmla="*/ 2484683 h 2504676"/>
                  <a:gd name="connsiteX15" fmla="*/ 2557604 w 3709112"/>
                  <a:gd name="connsiteY15" fmla="*/ 2501543 h 2504676"/>
                  <a:gd name="connsiteX16" fmla="*/ 2189741 w 3709112"/>
                  <a:gd name="connsiteY16" fmla="*/ 2259805 h 2504676"/>
                  <a:gd name="connsiteX17" fmla="*/ 1685245 w 3709112"/>
                  <a:gd name="connsiteY17" fmla="*/ 1860412 h 2504676"/>
                  <a:gd name="connsiteX18" fmla="*/ 1685245 w 3709112"/>
                  <a:gd name="connsiteY18" fmla="*/ 1860412 h 2504676"/>
                  <a:gd name="connsiteX0" fmla="*/ 1611672 w 3709112"/>
                  <a:gd name="connsiteY0" fmla="*/ 1934136 h 2599420"/>
                  <a:gd name="connsiteX1" fmla="*/ 1611672 w 3709112"/>
                  <a:gd name="connsiteY1" fmla="*/ 1934136 h 2599420"/>
                  <a:gd name="connsiteX2" fmla="*/ 1380445 w 3709112"/>
                  <a:gd name="connsiteY2" fmla="*/ 1923625 h 2599420"/>
                  <a:gd name="connsiteX3" fmla="*/ 994409 w 3709112"/>
                  <a:gd name="connsiteY3" fmla="*/ 1932165 h 2599420"/>
                  <a:gd name="connsiteX4" fmla="*/ 234817 w 3709112"/>
                  <a:gd name="connsiteY4" fmla="*/ 1940486 h 2599420"/>
                  <a:gd name="connsiteX5" fmla="*/ 131904 w 3709112"/>
                  <a:gd name="connsiteY5" fmla="*/ 1286436 h 2599420"/>
                  <a:gd name="connsiteX6" fmla="*/ 424004 w 3709112"/>
                  <a:gd name="connsiteY6" fmla="*/ 704425 h 2599420"/>
                  <a:gd name="connsiteX7" fmla="*/ 928500 w 3709112"/>
                  <a:gd name="connsiteY7" fmla="*/ 294522 h 2599420"/>
                  <a:gd name="connsiteX8" fmla="*/ 1454017 w 3709112"/>
                  <a:gd name="connsiteY8" fmla="*/ 94825 h 2599420"/>
                  <a:gd name="connsiteX9" fmla="*/ 2105659 w 3709112"/>
                  <a:gd name="connsiteY9" fmla="*/ 94825 h 2599420"/>
                  <a:gd name="connsiteX10" fmla="*/ 2673217 w 3709112"/>
                  <a:gd name="connsiteY10" fmla="*/ 347074 h 2599420"/>
                  <a:gd name="connsiteX11" fmla="*/ 3177714 w 3709112"/>
                  <a:gd name="connsiteY11" fmla="*/ 704425 h 2599420"/>
                  <a:gd name="connsiteX12" fmla="*/ 3493024 w 3709112"/>
                  <a:gd name="connsiteY12" fmla="*/ 1250963 h 2599420"/>
                  <a:gd name="connsiteX13" fmla="*/ 3324859 w 3709112"/>
                  <a:gd name="connsiteY13" fmla="*/ 1934136 h 2599420"/>
                  <a:gd name="connsiteX14" fmla="*/ 3280847 w 3709112"/>
                  <a:gd name="connsiteY14" fmla="*/ 2579427 h 2599420"/>
                  <a:gd name="connsiteX15" fmla="*/ 2557604 w 3709112"/>
                  <a:gd name="connsiteY15" fmla="*/ 2596287 h 2599420"/>
                  <a:gd name="connsiteX16" fmla="*/ 2189741 w 3709112"/>
                  <a:gd name="connsiteY16" fmla="*/ 2354549 h 2599420"/>
                  <a:gd name="connsiteX17" fmla="*/ 1685245 w 3709112"/>
                  <a:gd name="connsiteY17" fmla="*/ 1955156 h 2599420"/>
                  <a:gd name="connsiteX18" fmla="*/ 1685245 w 3709112"/>
                  <a:gd name="connsiteY18" fmla="*/ 1955156 h 2599420"/>
                  <a:gd name="connsiteX0" fmla="*/ 1611672 w 3709112"/>
                  <a:gd name="connsiteY0" fmla="*/ 1936898 h 2602182"/>
                  <a:gd name="connsiteX1" fmla="*/ 1611672 w 3709112"/>
                  <a:gd name="connsiteY1" fmla="*/ 1936898 h 2602182"/>
                  <a:gd name="connsiteX2" fmla="*/ 1380445 w 3709112"/>
                  <a:gd name="connsiteY2" fmla="*/ 1926387 h 2602182"/>
                  <a:gd name="connsiteX3" fmla="*/ 994409 w 3709112"/>
                  <a:gd name="connsiteY3" fmla="*/ 1934927 h 2602182"/>
                  <a:gd name="connsiteX4" fmla="*/ 234817 w 3709112"/>
                  <a:gd name="connsiteY4" fmla="*/ 1943248 h 2602182"/>
                  <a:gd name="connsiteX5" fmla="*/ 131904 w 3709112"/>
                  <a:gd name="connsiteY5" fmla="*/ 1289198 h 2602182"/>
                  <a:gd name="connsiteX6" fmla="*/ 424004 w 3709112"/>
                  <a:gd name="connsiteY6" fmla="*/ 707187 h 2602182"/>
                  <a:gd name="connsiteX7" fmla="*/ 928500 w 3709112"/>
                  <a:gd name="connsiteY7" fmla="*/ 297284 h 2602182"/>
                  <a:gd name="connsiteX8" fmla="*/ 1454017 w 3709112"/>
                  <a:gd name="connsiteY8" fmla="*/ 97587 h 2602182"/>
                  <a:gd name="connsiteX9" fmla="*/ 2105659 w 3709112"/>
                  <a:gd name="connsiteY9" fmla="*/ 97587 h 2602182"/>
                  <a:gd name="connsiteX10" fmla="*/ 2673217 w 3709112"/>
                  <a:gd name="connsiteY10" fmla="*/ 349836 h 2602182"/>
                  <a:gd name="connsiteX11" fmla="*/ 3177714 w 3709112"/>
                  <a:gd name="connsiteY11" fmla="*/ 707187 h 2602182"/>
                  <a:gd name="connsiteX12" fmla="*/ 3493024 w 3709112"/>
                  <a:gd name="connsiteY12" fmla="*/ 1253725 h 2602182"/>
                  <a:gd name="connsiteX13" fmla="*/ 3324859 w 3709112"/>
                  <a:gd name="connsiteY13" fmla="*/ 1936898 h 2602182"/>
                  <a:gd name="connsiteX14" fmla="*/ 3280847 w 3709112"/>
                  <a:gd name="connsiteY14" fmla="*/ 2582189 h 2602182"/>
                  <a:gd name="connsiteX15" fmla="*/ 2557604 w 3709112"/>
                  <a:gd name="connsiteY15" fmla="*/ 2599049 h 2602182"/>
                  <a:gd name="connsiteX16" fmla="*/ 2189741 w 3709112"/>
                  <a:gd name="connsiteY16" fmla="*/ 2357311 h 2602182"/>
                  <a:gd name="connsiteX17" fmla="*/ 1685245 w 3709112"/>
                  <a:gd name="connsiteY17" fmla="*/ 1957918 h 2602182"/>
                  <a:gd name="connsiteX18" fmla="*/ 1685245 w 3709112"/>
                  <a:gd name="connsiteY18" fmla="*/ 1957918 h 2602182"/>
                  <a:gd name="connsiteX0" fmla="*/ 1611672 w 3709112"/>
                  <a:gd name="connsiteY0" fmla="*/ 1926723 h 2592007"/>
                  <a:gd name="connsiteX1" fmla="*/ 1611672 w 3709112"/>
                  <a:gd name="connsiteY1" fmla="*/ 1926723 h 2592007"/>
                  <a:gd name="connsiteX2" fmla="*/ 1380445 w 3709112"/>
                  <a:gd name="connsiteY2" fmla="*/ 1916212 h 2592007"/>
                  <a:gd name="connsiteX3" fmla="*/ 994409 w 3709112"/>
                  <a:gd name="connsiteY3" fmla="*/ 1924752 h 2592007"/>
                  <a:gd name="connsiteX4" fmla="*/ 234817 w 3709112"/>
                  <a:gd name="connsiteY4" fmla="*/ 1933073 h 2592007"/>
                  <a:gd name="connsiteX5" fmla="*/ 131904 w 3709112"/>
                  <a:gd name="connsiteY5" fmla="*/ 1279023 h 2592007"/>
                  <a:gd name="connsiteX6" fmla="*/ 424004 w 3709112"/>
                  <a:gd name="connsiteY6" fmla="*/ 697012 h 2592007"/>
                  <a:gd name="connsiteX7" fmla="*/ 928500 w 3709112"/>
                  <a:gd name="connsiteY7" fmla="*/ 287109 h 2592007"/>
                  <a:gd name="connsiteX8" fmla="*/ 1454017 w 3709112"/>
                  <a:gd name="connsiteY8" fmla="*/ 87412 h 2592007"/>
                  <a:gd name="connsiteX9" fmla="*/ 2105659 w 3709112"/>
                  <a:gd name="connsiteY9" fmla="*/ 87412 h 2592007"/>
                  <a:gd name="connsiteX10" fmla="*/ 2673217 w 3709112"/>
                  <a:gd name="connsiteY10" fmla="*/ 339661 h 2592007"/>
                  <a:gd name="connsiteX11" fmla="*/ 3177714 w 3709112"/>
                  <a:gd name="connsiteY11" fmla="*/ 697012 h 2592007"/>
                  <a:gd name="connsiteX12" fmla="*/ 3493024 w 3709112"/>
                  <a:gd name="connsiteY12" fmla="*/ 1243550 h 2592007"/>
                  <a:gd name="connsiteX13" fmla="*/ 3324859 w 3709112"/>
                  <a:gd name="connsiteY13" fmla="*/ 1926723 h 2592007"/>
                  <a:gd name="connsiteX14" fmla="*/ 3280847 w 3709112"/>
                  <a:gd name="connsiteY14" fmla="*/ 2572014 h 2592007"/>
                  <a:gd name="connsiteX15" fmla="*/ 2557604 w 3709112"/>
                  <a:gd name="connsiteY15" fmla="*/ 2588874 h 2592007"/>
                  <a:gd name="connsiteX16" fmla="*/ 2189741 w 3709112"/>
                  <a:gd name="connsiteY16" fmla="*/ 2347136 h 2592007"/>
                  <a:gd name="connsiteX17" fmla="*/ 1685245 w 3709112"/>
                  <a:gd name="connsiteY17" fmla="*/ 1947743 h 2592007"/>
                  <a:gd name="connsiteX18" fmla="*/ 1685245 w 3709112"/>
                  <a:gd name="connsiteY18" fmla="*/ 1947743 h 2592007"/>
                  <a:gd name="connsiteX0" fmla="*/ 1611672 w 3709112"/>
                  <a:gd name="connsiteY0" fmla="*/ 1839311 h 2504595"/>
                  <a:gd name="connsiteX1" fmla="*/ 1611672 w 3709112"/>
                  <a:gd name="connsiteY1" fmla="*/ 1839311 h 2504595"/>
                  <a:gd name="connsiteX2" fmla="*/ 1380445 w 3709112"/>
                  <a:gd name="connsiteY2" fmla="*/ 1828800 h 2504595"/>
                  <a:gd name="connsiteX3" fmla="*/ 994409 w 3709112"/>
                  <a:gd name="connsiteY3" fmla="*/ 1837340 h 2504595"/>
                  <a:gd name="connsiteX4" fmla="*/ 234817 w 3709112"/>
                  <a:gd name="connsiteY4" fmla="*/ 1845661 h 2504595"/>
                  <a:gd name="connsiteX5" fmla="*/ 131904 w 3709112"/>
                  <a:gd name="connsiteY5" fmla="*/ 1191611 h 2504595"/>
                  <a:gd name="connsiteX6" fmla="*/ 424004 w 3709112"/>
                  <a:gd name="connsiteY6" fmla="*/ 609600 h 2504595"/>
                  <a:gd name="connsiteX7" fmla="*/ 928500 w 3709112"/>
                  <a:gd name="connsiteY7" fmla="*/ 199697 h 2504595"/>
                  <a:gd name="connsiteX8" fmla="*/ 1454017 w 3709112"/>
                  <a:gd name="connsiteY8" fmla="*/ 0 h 2504595"/>
                  <a:gd name="connsiteX9" fmla="*/ 2105659 w 3709112"/>
                  <a:gd name="connsiteY9" fmla="*/ 0 h 2504595"/>
                  <a:gd name="connsiteX10" fmla="*/ 2673217 w 3709112"/>
                  <a:gd name="connsiteY10" fmla="*/ 252249 h 2504595"/>
                  <a:gd name="connsiteX11" fmla="*/ 3177714 w 3709112"/>
                  <a:gd name="connsiteY11" fmla="*/ 609600 h 2504595"/>
                  <a:gd name="connsiteX12" fmla="*/ 3493024 w 3709112"/>
                  <a:gd name="connsiteY12" fmla="*/ 1156138 h 2504595"/>
                  <a:gd name="connsiteX13" fmla="*/ 3324859 w 3709112"/>
                  <a:gd name="connsiteY13" fmla="*/ 1839311 h 2504595"/>
                  <a:gd name="connsiteX14" fmla="*/ 3280847 w 3709112"/>
                  <a:gd name="connsiteY14" fmla="*/ 2484602 h 2504595"/>
                  <a:gd name="connsiteX15" fmla="*/ 2557604 w 3709112"/>
                  <a:gd name="connsiteY15" fmla="*/ 2501462 h 2504595"/>
                  <a:gd name="connsiteX16" fmla="*/ 2189741 w 3709112"/>
                  <a:gd name="connsiteY16" fmla="*/ 2259724 h 2504595"/>
                  <a:gd name="connsiteX17" fmla="*/ 1685245 w 3709112"/>
                  <a:gd name="connsiteY17" fmla="*/ 1860331 h 2504595"/>
                  <a:gd name="connsiteX18" fmla="*/ 1685245 w 3709112"/>
                  <a:gd name="connsiteY18" fmla="*/ 1860331 h 2504595"/>
                  <a:gd name="connsiteX0" fmla="*/ 1611672 w 3709112"/>
                  <a:gd name="connsiteY0" fmla="*/ 2019933 h 2685217"/>
                  <a:gd name="connsiteX1" fmla="*/ 1611672 w 3709112"/>
                  <a:gd name="connsiteY1" fmla="*/ 2019933 h 2685217"/>
                  <a:gd name="connsiteX2" fmla="*/ 1380445 w 3709112"/>
                  <a:gd name="connsiteY2" fmla="*/ 2009422 h 2685217"/>
                  <a:gd name="connsiteX3" fmla="*/ 994409 w 3709112"/>
                  <a:gd name="connsiteY3" fmla="*/ 2017962 h 2685217"/>
                  <a:gd name="connsiteX4" fmla="*/ 234817 w 3709112"/>
                  <a:gd name="connsiteY4" fmla="*/ 2026283 h 2685217"/>
                  <a:gd name="connsiteX5" fmla="*/ 131904 w 3709112"/>
                  <a:gd name="connsiteY5" fmla="*/ 1372233 h 2685217"/>
                  <a:gd name="connsiteX6" fmla="*/ 424004 w 3709112"/>
                  <a:gd name="connsiteY6" fmla="*/ 790222 h 2685217"/>
                  <a:gd name="connsiteX7" fmla="*/ 928500 w 3709112"/>
                  <a:gd name="connsiteY7" fmla="*/ 380319 h 2685217"/>
                  <a:gd name="connsiteX8" fmla="*/ 1454017 w 3709112"/>
                  <a:gd name="connsiteY8" fmla="*/ 180622 h 2685217"/>
                  <a:gd name="connsiteX9" fmla="*/ 2105659 w 3709112"/>
                  <a:gd name="connsiteY9" fmla="*/ 180622 h 2685217"/>
                  <a:gd name="connsiteX10" fmla="*/ 2673217 w 3709112"/>
                  <a:gd name="connsiteY10" fmla="*/ 432871 h 2685217"/>
                  <a:gd name="connsiteX11" fmla="*/ 3177714 w 3709112"/>
                  <a:gd name="connsiteY11" fmla="*/ 790222 h 2685217"/>
                  <a:gd name="connsiteX12" fmla="*/ 3493024 w 3709112"/>
                  <a:gd name="connsiteY12" fmla="*/ 1336760 h 2685217"/>
                  <a:gd name="connsiteX13" fmla="*/ 3324859 w 3709112"/>
                  <a:gd name="connsiteY13" fmla="*/ 2019933 h 2685217"/>
                  <a:gd name="connsiteX14" fmla="*/ 3280847 w 3709112"/>
                  <a:gd name="connsiteY14" fmla="*/ 2665224 h 2685217"/>
                  <a:gd name="connsiteX15" fmla="*/ 2557604 w 3709112"/>
                  <a:gd name="connsiteY15" fmla="*/ 2682084 h 2685217"/>
                  <a:gd name="connsiteX16" fmla="*/ 2189741 w 3709112"/>
                  <a:gd name="connsiteY16" fmla="*/ 2440346 h 2685217"/>
                  <a:gd name="connsiteX17" fmla="*/ 1685245 w 3709112"/>
                  <a:gd name="connsiteY17" fmla="*/ 2040953 h 2685217"/>
                  <a:gd name="connsiteX18" fmla="*/ 1685245 w 3709112"/>
                  <a:gd name="connsiteY18" fmla="*/ 2040953 h 2685217"/>
                  <a:gd name="connsiteX0" fmla="*/ 1611672 w 3709112"/>
                  <a:gd name="connsiteY0" fmla="*/ 1861297 h 2526581"/>
                  <a:gd name="connsiteX1" fmla="*/ 1611672 w 3709112"/>
                  <a:gd name="connsiteY1" fmla="*/ 1861297 h 2526581"/>
                  <a:gd name="connsiteX2" fmla="*/ 1380445 w 3709112"/>
                  <a:gd name="connsiteY2" fmla="*/ 1850786 h 2526581"/>
                  <a:gd name="connsiteX3" fmla="*/ 994409 w 3709112"/>
                  <a:gd name="connsiteY3" fmla="*/ 1859326 h 2526581"/>
                  <a:gd name="connsiteX4" fmla="*/ 234817 w 3709112"/>
                  <a:gd name="connsiteY4" fmla="*/ 1867647 h 2526581"/>
                  <a:gd name="connsiteX5" fmla="*/ 131904 w 3709112"/>
                  <a:gd name="connsiteY5" fmla="*/ 1213597 h 2526581"/>
                  <a:gd name="connsiteX6" fmla="*/ 424004 w 3709112"/>
                  <a:gd name="connsiteY6" fmla="*/ 631586 h 2526581"/>
                  <a:gd name="connsiteX7" fmla="*/ 928500 w 3709112"/>
                  <a:gd name="connsiteY7" fmla="*/ 221683 h 2526581"/>
                  <a:gd name="connsiteX8" fmla="*/ 1454017 w 3709112"/>
                  <a:gd name="connsiteY8" fmla="*/ 21986 h 2526581"/>
                  <a:gd name="connsiteX9" fmla="*/ 1500436 w 3709112"/>
                  <a:gd name="connsiteY9" fmla="*/ 10819 h 2526581"/>
                  <a:gd name="connsiteX10" fmla="*/ 2105659 w 3709112"/>
                  <a:gd name="connsiteY10" fmla="*/ 21986 h 2526581"/>
                  <a:gd name="connsiteX11" fmla="*/ 2673217 w 3709112"/>
                  <a:gd name="connsiteY11" fmla="*/ 274235 h 2526581"/>
                  <a:gd name="connsiteX12" fmla="*/ 3177714 w 3709112"/>
                  <a:gd name="connsiteY12" fmla="*/ 631586 h 2526581"/>
                  <a:gd name="connsiteX13" fmla="*/ 3493024 w 3709112"/>
                  <a:gd name="connsiteY13" fmla="*/ 1178124 h 2526581"/>
                  <a:gd name="connsiteX14" fmla="*/ 3324859 w 3709112"/>
                  <a:gd name="connsiteY14" fmla="*/ 1861297 h 2526581"/>
                  <a:gd name="connsiteX15" fmla="*/ 3280847 w 3709112"/>
                  <a:gd name="connsiteY15" fmla="*/ 2506588 h 2526581"/>
                  <a:gd name="connsiteX16" fmla="*/ 2557604 w 3709112"/>
                  <a:gd name="connsiteY16" fmla="*/ 2523448 h 2526581"/>
                  <a:gd name="connsiteX17" fmla="*/ 2189741 w 3709112"/>
                  <a:gd name="connsiteY17" fmla="*/ 2281710 h 2526581"/>
                  <a:gd name="connsiteX18" fmla="*/ 1685245 w 3709112"/>
                  <a:gd name="connsiteY18" fmla="*/ 1882317 h 2526581"/>
                  <a:gd name="connsiteX19" fmla="*/ 1685245 w 3709112"/>
                  <a:gd name="connsiteY19" fmla="*/ 1882317 h 2526581"/>
                  <a:gd name="connsiteX0" fmla="*/ 1611672 w 3709112"/>
                  <a:gd name="connsiteY0" fmla="*/ 2000988 h 2666272"/>
                  <a:gd name="connsiteX1" fmla="*/ 1611672 w 3709112"/>
                  <a:gd name="connsiteY1" fmla="*/ 2000988 h 2666272"/>
                  <a:gd name="connsiteX2" fmla="*/ 1380445 w 3709112"/>
                  <a:gd name="connsiteY2" fmla="*/ 1990477 h 2666272"/>
                  <a:gd name="connsiteX3" fmla="*/ 994409 w 3709112"/>
                  <a:gd name="connsiteY3" fmla="*/ 1999017 h 2666272"/>
                  <a:gd name="connsiteX4" fmla="*/ 234817 w 3709112"/>
                  <a:gd name="connsiteY4" fmla="*/ 2007338 h 2666272"/>
                  <a:gd name="connsiteX5" fmla="*/ 131904 w 3709112"/>
                  <a:gd name="connsiteY5" fmla="*/ 1353288 h 2666272"/>
                  <a:gd name="connsiteX6" fmla="*/ 424004 w 3709112"/>
                  <a:gd name="connsiteY6" fmla="*/ 771277 h 2666272"/>
                  <a:gd name="connsiteX7" fmla="*/ 928500 w 3709112"/>
                  <a:gd name="connsiteY7" fmla="*/ 361374 h 2666272"/>
                  <a:gd name="connsiteX8" fmla="*/ 1454017 w 3709112"/>
                  <a:gd name="connsiteY8" fmla="*/ 161677 h 2666272"/>
                  <a:gd name="connsiteX9" fmla="*/ 1500436 w 3709112"/>
                  <a:gd name="connsiteY9" fmla="*/ 150510 h 2666272"/>
                  <a:gd name="connsiteX10" fmla="*/ 2105659 w 3709112"/>
                  <a:gd name="connsiteY10" fmla="*/ 161677 h 2666272"/>
                  <a:gd name="connsiteX11" fmla="*/ 2673217 w 3709112"/>
                  <a:gd name="connsiteY11" fmla="*/ 413926 h 2666272"/>
                  <a:gd name="connsiteX12" fmla="*/ 3177714 w 3709112"/>
                  <a:gd name="connsiteY12" fmla="*/ 771277 h 2666272"/>
                  <a:gd name="connsiteX13" fmla="*/ 3493024 w 3709112"/>
                  <a:gd name="connsiteY13" fmla="*/ 1317815 h 2666272"/>
                  <a:gd name="connsiteX14" fmla="*/ 3324859 w 3709112"/>
                  <a:gd name="connsiteY14" fmla="*/ 2000988 h 2666272"/>
                  <a:gd name="connsiteX15" fmla="*/ 3280847 w 3709112"/>
                  <a:gd name="connsiteY15" fmla="*/ 2646279 h 2666272"/>
                  <a:gd name="connsiteX16" fmla="*/ 2557604 w 3709112"/>
                  <a:gd name="connsiteY16" fmla="*/ 2663139 h 2666272"/>
                  <a:gd name="connsiteX17" fmla="*/ 2189741 w 3709112"/>
                  <a:gd name="connsiteY17" fmla="*/ 2421401 h 2666272"/>
                  <a:gd name="connsiteX18" fmla="*/ 1685245 w 3709112"/>
                  <a:gd name="connsiteY18" fmla="*/ 2022008 h 2666272"/>
                  <a:gd name="connsiteX19" fmla="*/ 1685245 w 3709112"/>
                  <a:gd name="connsiteY19" fmla="*/ 2022008 h 2666272"/>
                  <a:gd name="connsiteX0" fmla="*/ 1611672 w 3709112"/>
                  <a:gd name="connsiteY0" fmla="*/ 2039207 h 2704491"/>
                  <a:gd name="connsiteX1" fmla="*/ 1611672 w 3709112"/>
                  <a:gd name="connsiteY1" fmla="*/ 2039207 h 2704491"/>
                  <a:gd name="connsiteX2" fmla="*/ 1380445 w 3709112"/>
                  <a:gd name="connsiteY2" fmla="*/ 2028696 h 2704491"/>
                  <a:gd name="connsiteX3" fmla="*/ 994409 w 3709112"/>
                  <a:gd name="connsiteY3" fmla="*/ 2037236 h 2704491"/>
                  <a:gd name="connsiteX4" fmla="*/ 234817 w 3709112"/>
                  <a:gd name="connsiteY4" fmla="*/ 2045557 h 2704491"/>
                  <a:gd name="connsiteX5" fmla="*/ 131904 w 3709112"/>
                  <a:gd name="connsiteY5" fmla="*/ 1391507 h 2704491"/>
                  <a:gd name="connsiteX6" fmla="*/ 424004 w 3709112"/>
                  <a:gd name="connsiteY6" fmla="*/ 809496 h 2704491"/>
                  <a:gd name="connsiteX7" fmla="*/ 928500 w 3709112"/>
                  <a:gd name="connsiteY7" fmla="*/ 399593 h 2704491"/>
                  <a:gd name="connsiteX8" fmla="*/ 1454017 w 3709112"/>
                  <a:gd name="connsiteY8" fmla="*/ 199896 h 2704491"/>
                  <a:gd name="connsiteX9" fmla="*/ 1500436 w 3709112"/>
                  <a:gd name="connsiteY9" fmla="*/ 188729 h 2704491"/>
                  <a:gd name="connsiteX10" fmla="*/ 2105659 w 3709112"/>
                  <a:gd name="connsiteY10" fmla="*/ 199896 h 2704491"/>
                  <a:gd name="connsiteX11" fmla="*/ 2673217 w 3709112"/>
                  <a:gd name="connsiteY11" fmla="*/ 452145 h 2704491"/>
                  <a:gd name="connsiteX12" fmla="*/ 3177714 w 3709112"/>
                  <a:gd name="connsiteY12" fmla="*/ 809496 h 2704491"/>
                  <a:gd name="connsiteX13" fmla="*/ 3493024 w 3709112"/>
                  <a:gd name="connsiteY13" fmla="*/ 1356034 h 2704491"/>
                  <a:gd name="connsiteX14" fmla="*/ 3324859 w 3709112"/>
                  <a:gd name="connsiteY14" fmla="*/ 2039207 h 2704491"/>
                  <a:gd name="connsiteX15" fmla="*/ 3280847 w 3709112"/>
                  <a:gd name="connsiteY15" fmla="*/ 2684498 h 2704491"/>
                  <a:gd name="connsiteX16" fmla="*/ 2557604 w 3709112"/>
                  <a:gd name="connsiteY16" fmla="*/ 2701358 h 2704491"/>
                  <a:gd name="connsiteX17" fmla="*/ 2189741 w 3709112"/>
                  <a:gd name="connsiteY17" fmla="*/ 2459620 h 2704491"/>
                  <a:gd name="connsiteX18" fmla="*/ 1685245 w 3709112"/>
                  <a:gd name="connsiteY18" fmla="*/ 2060227 h 2704491"/>
                  <a:gd name="connsiteX19" fmla="*/ 1685245 w 3709112"/>
                  <a:gd name="connsiteY19" fmla="*/ 2060227 h 2704491"/>
                  <a:gd name="connsiteX0" fmla="*/ 1611672 w 3709112"/>
                  <a:gd name="connsiteY0" fmla="*/ 2043128 h 2708412"/>
                  <a:gd name="connsiteX1" fmla="*/ 1611672 w 3709112"/>
                  <a:gd name="connsiteY1" fmla="*/ 2043128 h 2708412"/>
                  <a:gd name="connsiteX2" fmla="*/ 1380445 w 3709112"/>
                  <a:gd name="connsiteY2" fmla="*/ 2032617 h 2708412"/>
                  <a:gd name="connsiteX3" fmla="*/ 994409 w 3709112"/>
                  <a:gd name="connsiteY3" fmla="*/ 2041157 h 2708412"/>
                  <a:gd name="connsiteX4" fmla="*/ 234817 w 3709112"/>
                  <a:gd name="connsiteY4" fmla="*/ 2049478 h 2708412"/>
                  <a:gd name="connsiteX5" fmla="*/ 131904 w 3709112"/>
                  <a:gd name="connsiteY5" fmla="*/ 1395428 h 2708412"/>
                  <a:gd name="connsiteX6" fmla="*/ 424004 w 3709112"/>
                  <a:gd name="connsiteY6" fmla="*/ 813417 h 2708412"/>
                  <a:gd name="connsiteX7" fmla="*/ 928500 w 3709112"/>
                  <a:gd name="connsiteY7" fmla="*/ 403514 h 2708412"/>
                  <a:gd name="connsiteX8" fmla="*/ 1454017 w 3709112"/>
                  <a:gd name="connsiteY8" fmla="*/ 203817 h 2708412"/>
                  <a:gd name="connsiteX9" fmla="*/ 1563936 w 3709112"/>
                  <a:gd name="connsiteY9" fmla="*/ 186300 h 2708412"/>
                  <a:gd name="connsiteX10" fmla="*/ 2105659 w 3709112"/>
                  <a:gd name="connsiteY10" fmla="*/ 203817 h 2708412"/>
                  <a:gd name="connsiteX11" fmla="*/ 2673217 w 3709112"/>
                  <a:gd name="connsiteY11" fmla="*/ 456066 h 2708412"/>
                  <a:gd name="connsiteX12" fmla="*/ 3177714 w 3709112"/>
                  <a:gd name="connsiteY12" fmla="*/ 813417 h 2708412"/>
                  <a:gd name="connsiteX13" fmla="*/ 3493024 w 3709112"/>
                  <a:gd name="connsiteY13" fmla="*/ 1359955 h 2708412"/>
                  <a:gd name="connsiteX14" fmla="*/ 3324859 w 3709112"/>
                  <a:gd name="connsiteY14" fmla="*/ 2043128 h 2708412"/>
                  <a:gd name="connsiteX15" fmla="*/ 3280847 w 3709112"/>
                  <a:gd name="connsiteY15" fmla="*/ 2688419 h 2708412"/>
                  <a:gd name="connsiteX16" fmla="*/ 2557604 w 3709112"/>
                  <a:gd name="connsiteY16" fmla="*/ 2705279 h 2708412"/>
                  <a:gd name="connsiteX17" fmla="*/ 2189741 w 3709112"/>
                  <a:gd name="connsiteY17" fmla="*/ 2463541 h 2708412"/>
                  <a:gd name="connsiteX18" fmla="*/ 1685245 w 3709112"/>
                  <a:gd name="connsiteY18" fmla="*/ 2064148 h 2708412"/>
                  <a:gd name="connsiteX19" fmla="*/ 1685245 w 3709112"/>
                  <a:gd name="connsiteY19" fmla="*/ 2064148 h 2708412"/>
                  <a:gd name="connsiteX0" fmla="*/ 1611672 w 3709112"/>
                  <a:gd name="connsiteY0" fmla="*/ 2043128 h 2708412"/>
                  <a:gd name="connsiteX1" fmla="*/ 1611672 w 3709112"/>
                  <a:gd name="connsiteY1" fmla="*/ 2043128 h 2708412"/>
                  <a:gd name="connsiteX2" fmla="*/ 1380445 w 3709112"/>
                  <a:gd name="connsiteY2" fmla="*/ 2032617 h 2708412"/>
                  <a:gd name="connsiteX3" fmla="*/ 994409 w 3709112"/>
                  <a:gd name="connsiteY3" fmla="*/ 2041157 h 2708412"/>
                  <a:gd name="connsiteX4" fmla="*/ 234817 w 3709112"/>
                  <a:gd name="connsiteY4" fmla="*/ 2049478 h 2708412"/>
                  <a:gd name="connsiteX5" fmla="*/ 131904 w 3709112"/>
                  <a:gd name="connsiteY5" fmla="*/ 1395428 h 2708412"/>
                  <a:gd name="connsiteX6" fmla="*/ 424004 w 3709112"/>
                  <a:gd name="connsiteY6" fmla="*/ 813417 h 2708412"/>
                  <a:gd name="connsiteX7" fmla="*/ 928500 w 3709112"/>
                  <a:gd name="connsiteY7" fmla="*/ 403514 h 2708412"/>
                  <a:gd name="connsiteX8" fmla="*/ 1168267 w 3709112"/>
                  <a:gd name="connsiteY8" fmla="*/ 133967 h 2708412"/>
                  <a:gd name="connsiteX9" fmla="*/ 1563936 w 3709112"/>
                  <a:gd name="connsiteY9" fmla="*/ 186300 h 2708412"/>
                  <a:gd name="connsiteX10" fmla="*/ 2105659 w 3709112"/>
                  <a:gd name="connsiteY10" fmla="*/ 203817 h 2708412"/>
                  <a:gd name="connsiteX11" fmla="*/ 2673217 w 3709112"/>
                  <a:gd name="connsiteY11" fmla="*/ 456066 h 2708412"/>
                  <a:gd name="connsiteX12" fmla="*/ 3177714 w 3709112"/>
                  <a:gd name="connsiteY12" fmla="*/ 813417 h 2708412"/>
                  <a:gd name="connsiteX13" fmla="*/ 3493024 w 3709112"/>
                  <a:gd name="connsiteY13" fmla="*/ 1359955 h 2708412"/>
                  <a:gd name="connsiteX14" fmla="*/ 3324859 w 3709112"/>
                  <a:gd name="connsiteY14" fmla="*/ 2043128 h 2708412"/>
                  <a:gd name="connsiteX15" fmla="*/ 3280847 w 3709112"/>
                  <a:gd name="connsiteY15" fmla="*/ 2688419 h 2708412"/>
                  <a:gd name="connsiteX16" fmla="*/ 2557604 w 3709112"/>
                  <a:gd name="connsiteY16" fmla="*/ 2705279 h 2708412"/>
                  <a:gd name="connsiteX17" fmla="*/ 2189741 w 3709112"/>
                  <a:gd name="connsiteY17" fmla="*/ 2463541 h 2708412"/>
                  <a:gd name="connsiteX18" fmla="*/ 1685245 w 3709112"/>
                  <a:gd name="connsiteY18" fmla="*/ 2064148 h 2708412"/>
                  <a:gd name="connsiteX19" fmla="*/ 1685245 w 3709112"/>
                  <a:gd name="connsiteY19" fmla="*/ 2064148 h 2708412"/>
                  <a:gd name="connsiteX0" fmla="*/ 1611672 w 3709112"/>
                  <a:gd name="connsiteY0" fmla="*/ 2035338 h 2700622"/>
                  <a:gd name="connsiteX1" fmla="*/ 1611672 w 3709112"/>
                  <a:gd name="connsiteY1" fmla="*/ 2035338 h 2700622"/>
                  <a:gd name="connsiteX2" fmla="*/ 1380445 w 3709112"/>
                  <a:gd name="connsiteY2" fmla="*/ 2024827 h 2700622"/>
                  <a:gd name="connsiteX3" fmla="*/ 994409 w 3709112"/>
                  <a:gd name="connsiteY3" fmla="*/ 2033367 h 2700622"/>
                  <a:gd name="connsiteX4" fmla="*/ 234817 w 3709112"/>
                  <a:gd name="connsiteY4" fmla="*/ 2041688 h 2700622"/>
                  <a:gd name="connsiteX5" fmla="*/ 131904 w 3709112"/>
                  <a:gd name="connsiteY5" fmla="*/ 1387638 h 2700622"/>
                  <a:gd name="connsiteX6" fmla="*/ 424004 w 3709112"/>
                  <a:gd name="connsiteY6" fmla="*/ 805627 h 2700622"/>
                  <a:gd name="connsiteX7" fmla="*/ 928500 w 3709112"/>
                  <a:gd name="connsiteY7" fmla="*/ 395724 h 2700622"/>
                  <a:gd name="connsiteX8" fmla="*/ 1168267 w 3709112"/>
                  <a:gd name="connsiteY8" fmla="*/ 126177 h 2700622"/>
                  <a:gd name="connsiteX9" fmla="*/ 1506786 w 3709112"/>
                  <a:gd name="connsiteY9" fmla="*/ 191210 h 2700622"/>
                  <a:gd name="connsiteX10" fmla="*/ 2105659 w 3709112"/>
                  <a:gd name="connsiteY10" fmla="*/ 196027 h 2700622"/>
                  <a:gd name="connsiteX11" fmla="*/ 2673217 w 3709112"/>
                  <a:gd name="connsiteY11" fmla="*/ 448276 h 2700622"/>
                  <a:gd name="connsiteX12" fmla="*/ 3177714 w 3709112"/>
                  <a:gd name="connsiteY12" fmla="*/ 805627 h 2700622"/>
                  <a:gd name="connsiteX13" fmla="*/ 3493024 w 3709112"/>
                  <a:gd name="connsiteY13" fmla="*/ 1352165 h 2700622"/>
                  <a:gd name="connsiteX14" fmla="*/ 3324859 w 3709112"/>
                  <a:gd name="connsiteY14" fmla="*/ 2035338 h 2700622"/>
                  <a:gd name="connsiteX15" fmla="*/ 3280847 w 3709112"/>
                  <a:gd name="connsiteY15" fmla="*/ 2680629 h 2700622"/>
                  <a:gd name="connsiteX16" fmla="*/ 2557604 w 3709112"/>
                  <a:gd name="connsiteY16" fmla="*/ 2697489 h 2700622"/>
                  <a:gd name="connsiteX17" fmla="*/ 2189741 w 3709112"/>
                  <a:gd name="connsiteY17" fmla="*/ 2455751 h 2700622"/>
                  <a:gd name="connsiteX18" fmla="*/ 1685245 w 3709112"/>
                  <a:gd name="connsiteY18" fmla="*/ 2056358 h 2700622"/>
                  <a:gd name="connsiteX19" fmla="*/ 1685245 w 3709112"/>
                  <a:gd name="connsiteY19" fmla="*/ 2056358 h 2700622"/>
                  <a:gd name="connsiteX0" fmla="*/ 1611672 w 3709112"/>
                  <a:gd name="connsiteY0" fmla="*/ 2027372 h 2692656"/>
                  <a:gd name="connsiteX1" fmla="*/ 1611672 w 3709112"/>
                  <a:gd name="connsiteY1" fmla="*/ 2027372 h 2692656"/>
                  <a:gd name="connsiteX2" fmla="*/ 1380445 w 3709112"/>
                  <a:gd name="connsiteY2" fmla="*/ 2016861 h 2692656"/>
                  <a:gd name="connsiteX3" fmla="*/ 994409 w 3709112"/>
                  <a:gd name="connsiteY3" fmla="*/ 2025401 h 2692656"/>
                  <a:gd name="connsiteX4" fmla="*/ 234817 w 3709112"/>
                  <a:gd name="connsiteY4" fmla="*/ 2033722 h 2692656"/>
                  <a:gd name="connsiteX5" fmla="*/ 131904 w 3709112"/>
                  <a:gd name="connsiteY5" fmla="*/ 1379672 h 2692656"/>
                  <a:gd name="connsiteX6" fmla="*/ 424004 w 3709112"/>
                  <a:gd name="connsiteY6" fmla="*/ 797661 h 2692656"/>
                  <a:gd name="connsiteX7" fmla="*/ 928500 w 3709112"/>
                  <a:gd name="connsiteY7" fmla="*/ 387758 h 2692656"/>
                  <a:gd name="connsiteX8" fmla="*/ 1168267 w 3709112"/>
                  <a:gd name="connsiteY8" fmla="*/ 118211 h 2692656"/>
                  <a:gd name="connsiteX9" fmla="*/ 1506786 w 3709112"/>
                  <a:gd name="connsiteY9" fmla="*/ 183244 h 2692656"/>
                  <a:gd name="connsiteX10" fmla="*/ 2105659 w 3709112"/>
                  <a:gd name="connsiteY10" fmla="*/ 188061 h 2692656"/>
                  <a:gd name="connsiteX11" fmla="*/ 2673217 w 3709112"/>
                  <a:gd name="connsiteY11" fmla="*/ 440310 h 2692656"/>
                  <a:gd name="connsiteX12" fmla="*/ 3177714 w 3709112"/>
                  <a:gd name="connsiteY12" fmla="*/ 797661 h 2692656"/>
                  <a:gd name="connsiteX13" fmla="*/ 3493024 w 3709112"/>
                  <a:gd name="connsiteY13" fmla="*/ 1344199 h 2692656"/>
                  <a:gd name="connsiteX14" fmla="*/ 3324859 w 3709112"/>
                  <a:gd name="connsiteY14" fmla="*/ 2027372 h 2692656"/>
                  <a:gd name="connsiteX15" fmla="*/ 3280847 w 3709112"/>
                  <a:gd name="connsiteY15" fmla="*/ 2672663 h 2692656"/>
                  <a:gd name="connsiteX16" fmla="*/ 2557604 w 3709112"/>
                  <a:gd name="connsiteY16" fmla="*/ 2689523 h 2692656"/>
                  <a:gd name="connsiteX17" fmla="*/ 2189741 w 3709112"/>
                  <a:gd name="connsiteY17" fmla="*/ 2447785 h 2692656"/>
                  <a:gd name="connsiteX18" fmla="*/ 1685245 w 3709112"/>
                  <a:gd name="connsiteY18" fmla="*/ 2048392 h 2692656"/>
                  <a:gd name="connsiteX19" fmla="*/ 1685245 w 3709112"/>
                  <a:gd name="connsiteY19" fmla="*/ 2048392 h 2692656"/>
                  <a:gd name="connsiteX0" fmla="*/ 1611672 w 3709112"/>
                  <a:gd name="connsiteY0" fmla="*/ 2027372 h 2692656"/>
                  <a:gd name="connsiteX1" fmla="*/ 1611672 w 3709112"/>
                  <a:gd name="connsiteY1" fmla="*/ 2027372 h 2692656"/>
                  <a:gd name="connsiteX2" fmla="*/ 1380445 w 3709112"/>
                  <a:gd name="connsiteY2" fmla="*/ 2016861 h 2692656"/>
                  <a:gd name="connsiteX3" fmla="*/ 994409 w 3709112"/>
                  <a:gd name="connsiteY3" fmla="*/ 2025401 h 2692656"/>
                  <a:gd name="connsiteX4" fmla="*/ 234817 w 3709112"/>
                  <a:gd name="connsiteY4" fmla="*/ 2033722 h 2692656"/>
                  <a:gd name="connsiteX5" fmla="*/ 131904 w 3709112"/>
                  <a:gd name="connsiteY5" fmla="*/ 1379672 h 2692656"/>
                  <a:gd name="connsiteX6" fmla="*/ 424004 w 3709112"/>
                  <a:gd name="connsiteY6" fmla="*/ 797661 h 2692656"/>
                  <a:gd name="connsiteX7" fmla="*/ 928500 w 3709112"/>
                  <a:gd name="connsiteY7" fmla="*/ 387758 h 2692656"/>
                  <a:gd name="connsiteX8" fmla="*/ 1506786 w 3709112"/>
                  <a:gd name="connsiteY8" fmla="*/ 183244 h 2692656"/>
                  <a:gd name="connsiteX9" fmla="*/ 2105659 w 3709112"/>
                  <a:gd name="connsiteY9" fmla="*/ 188061 h 2692656"/>
                  <a:gd name="connsiteX10" fmla="*/ 2673217 w 3709112"/>
                  <a:gd name="connsiteY10" fmla="*/ 440310 h 2692656"/>
                  <a:gd name="connsiteX11" fmla="*/ 3177714 w 3709112"/>
                  <a:gd name="connsiteY11" fmla="*/ 797661 h 2692656"/>
                  <a:gd name="connsiteX12" fmla="*/ 3493024 w 3709112"/>
                  <a:gd name="connsiteY12" fmla="*/ 1344199 h 2692656"/>
                  <a:gd name="connsiteX13" fmla="*/ 3324859 w 3709112"/>
                  <a:gd name="connsiteY13" fmla="*/ 2027372 h 2692656"/>
                  <a:gd name="connsiteX14" fmla="*/ 3280847 w 3709112"/>
                  <a:gd name="connsiteY14" fmla="*/ 2672663 h 2692656"/>
                  <a:gd name="connsiteX15" fmla="*/ 2557604 w 3709112"/>
                  <a:gd name="connsiteY15" fmla="*/ 2689523 h 2692656"/>
                  <a:gd name="connsiteX16" fmla="*/ 2189741 w 3709112"/>
                  <a:gd name="connsiteY16" fmla="*/ 2447785 h 2692656"/>
                  <a:gd name="connsiteX17" fmla="*/ 1685245 w 3709112"/>
                  <a:gd name="connsiteY17" fmla="*/ 2048392 h 2692656"/>
                  <a:gd name="connsiteX18" fmla="*/ 1685245 w 3709112"/>
                  <a:gd name="connsiteY18" fmla="*/ 2048392 h 2692656"/>
                  <a:gd name="connsiteX0" fmla="*/ 1611672 w 3709112"/>
                  <a:gd name="connsiteY0" fmla="*/ 2027372 h 2692656"/>
                  <a:gd name="connsiteX1" fmla="*/ 1611672 w 3709112"/>
                  <a:gd name="connsiteY1" fmla="*/ 2027372 h 2692656"/>
                  <a:gd name="connsiteX2" fmla="*/ 1380445 w 3709112"/>
                  <a:gd name="connsiteY2" fmla="*/ 2016861 h 2692656"/>
                  <a:gd name="connsiteX3" fmla="*/ 994409 w 3709112"/>
                  <a:gd name="connsiteY3" fmla="*/ 2025401 h 2692656"/>
                  <a:gd name="connsiteX4" fmla="*/ 234817 w 3709112"/>
                  <a:gd name="connsiteY4" fmla="*/ 2033722 h 2692656"/>
                  <a:gd name="connsiteX5" fmla="*/ 131904 w 3709112"/>
                  <a:gd name="connsiteY5" fmla="*/ 1379672 h 2692656"/>
                  <a:gd name="connsiteX6" fmla="*/ 424004 w 3709112"/>
                  <a:gd name="connsiteY6" fmla="*/ 797661 h 2692656"/>
                  <a:gd name="connsiteX7" fmla="*/ 928500 w 3709112"/>
                  <a:gd name="connsiteY7" fmla="*/ 387758 h 2692656"/>
                  <a:gd name="connsiteX8" fmla="*/ 1506786 w 3709112"/>
                  <a:gd name="connsiteY8" fmla="*/ 183244 h 2692656"/>
                  <a:gd name="connsiteX9" fmla="*/ 2105659 w 3709112"/>
                  <a:gd name="connsiteY9" fmla="*/ 188061 h 2692656"/>
                  <a:gd name="connsiteX10" fmla="*/ 2673217 w 3709112"/>
                  <a:gd name="connsiteY10" fmla="*/ 440310 h 2692656"/>
                  <a:gd name="connsiteX11" fmla="*/ 3177714 w 3709112"/>
                  <a:gd name="connsiteY11" fmla="*/ 797661 h 2692656"/>
                  <a:gd name="connsiteX12" fmla="*/ 3493024 w 3709112"/>
                  <a:gd name="connsiteY12" fmla="*/ 1344199 h 2692656"/>
                  <a:gd name="connsiteX13" fmla="*/ 3324859 w 3709112"/>
                  <a:gd name="connsiteY13" fmla="*/ 2027372 h 2692656"/>
                  <a:gd name="connsiteX14" fmla="*/ 3280847 w 3709112"/>
                  <a:gd name="connsiteY14" fmla="*/ 2672663 h 2692656"/>
                  <a:gd name="connsiteX15" fmla="*/ 2557604 w 3709112"/>
                  <a:gd name="connsiteY15" fmla="*/ 2689523 h 2692656"/>
                  <a:gd name="connsiteX16" fmla="*/ 2189741 w 3709112"/>
                  <a:gd name="connsiteY16" fmla="*/ 2447785 h 2692656"/>
                  <a:gd name="connsiteX17" fmla="*/ 1685245 w 3709112"/>
                  <a:gd name="connsiteY17" fmla="*/ 2048392 h 2692656"/>
                  <a:gd name="connsiteX18" fmla="*/ 1685245 w 3709112"/>
                  <a:gd name="connsiteY18" fmla="*/ 2048392 h 2692656"/>
                  <a:gd name="connsiteX0" fmla="*/ 1611672 w 3709112"/>
                  <a:gd name="connsiteY0" fmla="*/ 2027372 h 2692656"/>
                  <a:gd name="connsiteX1" fmla="*/ 1611672 w 3709112"/>
                  <a:gd name="connsiteY1" fmla="*/ 2027372 h 2692656"/>
                  <a:gd name="connsiteX2" fmla="*/ 1380445 w 3709112"/>
                  <a:gd name="connsiteY2" fmla="*/ 2016861 h 2692656"/>
                  <a:gd name="connsiteX3" fmla="*/ 994409 w 3709112"/>
                  <a:gd name="connsiteY3" fmla="*/ 2025401 h 2692656"/>
                  <a:gd name="connsiteX4" fmla="*/ 234817 w 3709112"/>
                  <a:gd name="connsiteY4" fmla="*/ 2033722 h 2692656"/>
                  <a:gd name="connsiteX5" fmla="*/ 131904 w 3709112"/>
                  <a:gd name="connsiteY5" fmla="*/ 1379672 h 2692656"/>
                  <a:gd name="connsiteX6" fmla="*/ 424004 w 3709112"/>
                  <a:gd name="connsiteY6" fmla="*/ 797661 h 2692656"/>
                  <a:gd name="connsiteX7" fmla="*/ 928500 w 3709112"/>
                  <a:gd name="connsiteY7" fmla="*/ 387758 h 2692656"/>
                  <a:gd name="connsiteX8" fmla="*/ 1506786 w 3709112"/>
                  <a:gd name="connsiteY8" fmla="*/ 183244 h 2692656"/>
                  <a:gd name="connsiteX9" fmla="*/ 2105659 w 3709112"/>
                  <a:gd name="connsiteY9" fmla="*/ 188061 h 2692656"/>
                  <a:gd name="connsiteX10" fmla="*/ 2673217 w 3709112"/>
                  <a:gd name="connsiteY10" fmla="*/ 440310 h 2692656"/>
                  <a:gd name="connsiteX11" fmla="*/ 3177714 w 3709112"/>
                  <a:gd name="connsiteY11" fmla="*/ 797661 h 2692656"/>
                  <a:gd name="connsiteX12" fmla="*/ 3493024 w 3709112"/>
                  <a:gd name="connsiteY12" fmla="*/ 1344199 h 2692656"/>
                  <a:gd name="connsiteX13" fmla="*/ 3324859 w 3709112"/>
                  <a:gd name="connsiteY13" fmla="*/ 2027372 h 2692656"/>
                  <a:gd name="connsiteX14" fmla="*/ 3280847 w 3709112"/>
                  <a:gd name="connsiteY14" fmla="*/ 2672663 h 2692656"/>
                  <a:gd name="connsiteX15" fmla="*/ 2557604 w 3709112"/>
                  <a:gd name="connsiteY15" fmla="*/ 2689523 h 2692656"/>
                  <a:gd name="connsiteX16" fmla="*/ 2189741 w 3709112"/>
                  <a:gd name="connsiteY16" fmla="*/ 2447785 h 2692656"/>
                  <a:gd name="connsiteX17" fmla="*/ 1685245 w 3709112"/>
                  <a:gd name="connsiteY17" fmla="*/ 2048392 h 2692656"/>
                  <a:gd name="connsiteX18" fmla="*/ 1685245 w 3709112"/>
                  <a:gd name="connsiteY18" fmla="*/ 2048392 h 2692656"/>
                  <a:gd name="connsiteX0" fmla="*/ 1611672 w 3709112"/>
                  <a:gd name="connsiteY0" fmla="*/ 2027372 h 2692656"/>
                  <a:gd name="connsiteX1" fmla="*/ 1611672 w 3709112"/>
                  <a:gd name="connsiteY1" fmla="*/ 2027372 h 2692656"/>
                  <a:gd name="connsiteX2" fmla="*/ 1380445 w 3709112"/>
                  <a:gd name="connsiteY2" fmla="*/ 2016861 h 2692656"/>
                  <a:gd name="connsiteX3" fmla="*/ 994409 w 3709112"/>
                  <a:gd name="connsiteY3" fmla="*/ 2025401 h 2692656"/>
                  <a:gd name="connsiteX4" fmla="*/ 234817 w 3709112"/>
                  <a:gd name="connsiteY4" fmla="*/ 2033722 h 2692656"/>
                  <a:gd name="connsiteX5" fmla="*/ 131904 w 3709112"/>
                  <a:gd name="connsiteY5" fmla="*/ 1379672 h 2692656"/>
                  <a:gd name="connsiteX6" fmla="*/ 424004 w 3709112"/>
                  <a:gd name="connsiteY6" fmla="*/ 797661 h 2692656"/>
                  <a:gd name="connsiteX7" fmla="*/ 928500 w 3709112"/>
                  <a:gd name="connsiteY7" fmla="*/ 387758 h 2692656"/>
                  <a:gd name="connsiteX8" fmla="*/ 1506786 w 3709112"/>
                  <a:gd name="connsiteY8" fmla="*/ 183244 h 2692656"/>
                  <a:gd name="connsiteX9" fmla="*/ 2105659 w 3709112"/>
                  <a:gd name="connsiteY9" fmla="*/ 188061 h 2692656"/>
                  <a:gd name="connsiteX10" fmla="*/ 2673217 w 3709112"/>
                  <a:gd name="connsiteY10" fmla="*/ 440310 h 2692656"/>
                  <a:gd name="connsiteX11" fmla="*/ 3177714 w 3709112"/>
                  <a:gd name="connsiteY11" fmla="*/ 797661 h 2692656"/>
                  <a:gd name="connsiteX12" fmla="*/ 3493024 w 3709112"/>
                  <a:gd name="connsiteY12" fmla="*/ 1344199 h 2692656"/>
                  <a:gd name="connsiteX13" fmla="*/ 3324859 w 3709112"/>
                  <a:gd name="connsiteY13" fmla="*/ 2027372 h 2692656"/>
                  <a:gd name="connsiteX14" fmla="*/ 3280847 w 3709112"/>
                  <a:gd name="connsiteY14" fmla="*/ 2672663 h 2692656"/>
                  <a:gd name="connsiteX15" fmla="*/ 2557604 w 3709112"/>
                  <a:gd name="connsiteY15" fmla="*/ 2689523 h 2692656"/>
                  <a:gd name="connsiteX16" fmla="*/ 2189741 w 3709112"/>
                  <a:gd name="connsiteY16" fmla="*/ 2447785 h 2692656"/>
                  <a:gd name="connsiteX17" fmla="*/ 1685245 w 3709112"/>
                  <a:gd name="connsiteY17" fmla="*/ 2048392 h 2692656"/>
                  <a:gd name="connsiteX18" fmla="*/ 1685245 w 3709112"/>
                  <a:gd name="connsiteY18" fmla="*/ 2048392 h 2692656"/>
                  <a:gd name="connsiteX0" fmla="*/ 1611672 w 3709112"/>
                  <a:gd name="connsiteY0" fmla="*/ 2027372 h 2692656"/>
                  <a:gd name="connsiteX1" fmla="*/ 1611672 w 3709112"/>
                  <a:gd name="connsiteY1" fmla="*/ 2027372 h 2692656"/>
                  <a:gd name="connsiteX2" fmla="*/ 1380445 w 3709112"/>
                  <a:gd name="connsiteY2" fmla="*/ 2016861 h 2692656"/>
                  <a:gd name="connsiteX3" fmla="*/ 994409 w 3709112"/>
                  <a:gd name="connsiteY3" fmla="*/ 2025401 h 2692656"/>
                  <a:gd name="connsiteX4" fmla="*/ 234817 w 3709112"/>
                  <a:gd name="connsiteY4" fmla="*/ 2033722 h 2692656"/>
                  <a:gd name="connsiteX5" fmla="*/ 131904 w 3709112"/>
                  <a:gd name="connsiteY5" fmla="*/ 1379672 h 2692656"/>
                  <a:gd name="connsiteX6" fmla="*/ 424004 w 3709112"/>
                  <a:gd name="connsiteY6" fmla="*/ 797661 h 2692656"/>
                  <a:gd name="connsiteX7" fmla="*/ 928500 w 3709112"/>
                  <a:gd name="connsiteY7" fmla="*/ 387758 h 2692656"/>
                  <a:gd name="connsiteX8" fmla="*/ 1506786 w 3709112"/>
                  <a:gd name="connsiteY8" fmla="*/ 183244 h 2692656"/>
                  <a:gd name="connsiteX9" fmla="*/ 2105659 w 3709112"/>
                  <a:gd name="connsiteY9" fmla="*/ 188061 h 2692656"/>
                  <a:gd name="connsiteX10" fmla="*/ 2673217 w 3709112"/>
                  <a:gd name="connsiteY10" fmla="*/ 440310 h 2692656"/>
                  <a:gd name="connsiteX11" fmla="*/ 3177714 w 3709112"/>
                  <a:gd name="connsiteY11" fmla="*/ 797661 h 2692656"/>
                  <a:gd name="connsiteX12" fmla="*/ 3493024 w 3709112"/>
                  <a:gd name="connsiteY12" fmla="*/ 1344199 h 2692656"/>
                  <a:gd name="connsiteX13" fmla="*/ 3324859 w 3709112"/>
                  <a:gd name="connsiteY13" fmla="*/ 2027372 h 2692656"/>
                  <a:gd name="connsiteX14" fmla="*/ 3280847 w 3709112"/>
                  <a:gd name="connsiteY14" fmla="*/ 2672663 h 2692656"/>
                  <a:gd name="connsiteX15" fmla="*/ 2557604 w 3709112"/>
                  <a:gd name="connsiteY15" fmla="*/ 2689523 h 2692656"/>
                  <a:gd name="connsiteX16" fmla="*/ 2189741 w 3709112"/>
                  <a:gd name="connsiteY16" fmla="*/ 2447785 h 2692656"/>
                  <a:gd name="connsiteX17" fmla="*/ 1685245 w 3709112"/>
                  <a:gd name="connsiteY17" fmla="*/ 2048392 h 2692656"/>
                  <a:gd name="connsiteX18" fmla="*/ 1685245 w 3709112"/>
                  <a:gd name="connsiteY18" fmla="*/ 2048392 h 2692656"/>
                  <a:gd name="connsiteX0" fmla="*/ 1611672 w 3709112"/>
                  <a:gd name="connsiteY0" fmla="*/ 2027372 h 2692656"/>
                  <a:gd name="connsiteX1" fmla="*/ 1611672 w 3709112"/>
                  <a:gd name="connsiteY1" fmla="*/ 2027372 h 2692656"/>
                  <a:gd name="connsiteX2" fmla="*/ 1380445 w 3709112"/>
                  <a:gd name="connsiteY2" fmla="*/ 2016861 h 2692656"/>
                  <a:gd name="connsiteX3" fmla="*/ 994409 w 3709112"/>
                  <a:gd name="connsiteY3" fmla="*/ 2025401 h 2692656"/>
                  <a:gd name="connsiteX4" fmla="*/ 234817 w 3709112"/>
                  <a:gd name="connsiteY4" fmla="*/ 2033722 h 2692656"/>
                  <a:gd name="connsiteX5" fmla="*/ 131904 w 3709112"/>
                  <a:gd name="connsiteY5" fmla="*/ 1379672 h 2692656"/>
                  <a:gd name="connsiteX6" fmla="*/ 424004 w 3709112"/>
                  <a:gd name="connsiteY6" fmla="*/ 797661 h 2692656"/>
                  <a:gd name="connsiteX7" fmla="*/ 928500 w 3709112"/>
                  <a:gd name="connsiteY7" fmla="*/ 387758 h 2692656"/>
                  <a:gd name="connsiteX8" fmla="*/ 1506786 w 3709112"/>
                  <a:gd name="connsiteY8" fmla="*/ 183244 h 2692656"/>
                  <a:gd name="connsiteX9" fmla="*/ 2105659 w 3709112"/>
                  <a:gd name="connsiteY9" fmla="*/ 188061 h 2692656"/>
                  <a:gd name="connsiteX10" fmla="*/ 2673217 w 3709112"/>
                  <a:gd name="connsiteY10" fmla="*/ 440310 h 2692656"/>
                  <a:gd name="connsiteX11" fmla="*/ 3177714 w 3709112"/>
                  <a:gd name="connsiteY11" fmla="*/ 797661 h 2692656"/>
                  <a:gd name="connsiteX12" fmla="*/ 3493024 w 3709112"/>
                  <a:gd name="connsiteY12" fmla="*/ 1344199 h 2692656"/>
                  <a:gd name="connsiteX13" fmla="*/ 3324859 w 3709112"/>
                  <a:gd name="connsiteY13" fmla="*/ 2027372 h 2692656"/>
                  <a:gd name="connsiteX14" fmla="*/ 3280847 w 3709112"/>
                  <a:gd name="connsiteY14" fmla="*/ 2672663 h 2692656"/>
                  <a:gd name="connsiteX15" fmla="*/ 2557604 w 3709112"/>
                  <a:gd name="connsiteY15" fmla="*/ 2689523 h 2692656"/>
                  <a:gd name="connsiteX16" fmla="*/ 2189741 w 3709112"/>
                  <a:gd name="connsiteY16" fmla="*/ 2447785 h 2692656"/>
                  <a:gd name="connsiteX17" fmla="*/ 1685245 w 3709112"/>
                  <a:gd name="connsiteY17" fmla="*/ 2048392 h 2692656"/>
                  <a:gd name="connsiteX18" fmla="*/ 1685245 w 3709112"/>
                  <a:gd name="connsiteY18" fmla="*/ 2048392 h 2692656"/>
                  <a:gd name="connsiteX0" fmla="*/ 1611672 w 3709112"/>
                  <a:gd name="connsiteY0" fmla="*/ 2027372 h 2692656"/>
                  <a:gd name="connsiteX1" fmla="*/ 1611672 w 3709112"/>
                  <a:gd name="connsiteY1" fmla="*/ 2027372 h 2692656"/>
                  <a:gd name="connsiteX2" fmla="*/ 1380445 w 3709112"/>
                  <a:gd name="connsiteY2" fmla="*/ 2016861 h 2692656"/>
                  <a:gd name="connsiteX3" fmla="*/ 994409 w 3709112"/>
                  <a:gd name="connsiteY3" fmla="*/ 2025401 h 2692656"/>
                  <a:gd name="connsiteX4" fmla="*/ 234817 w 3709112"/>
                  <a:gd name="connsiteY4" fmla="*/ 2033722 h 2692656"/>
                  <a:gd name="connsiteX5" fmla="*/ 131904 w 3709112"/>
                  <a:gd name="connsiteY5" fmla="*/ 1379672 h 2692656"/>
                  <a:gd name="connsiteX6" fmla="*/ 424004 w 3709112"/>
                  <a:gd name="connsiteY6" fmla="*/ 797661 h 2692656"/>
                  <a:gd name="connsiteX7" fmla="*/ 928500 w 3709112"/>
                  <a:gd name="connsiteY7" fmla="*/ 387758 h 2692656"/>
                  <a:gd name="connsiteX8" fmla="*/ 1506786 w 3709112"/>
                  <a:gd name="connsiteY8" fmla="*/ 183244 h 2692656"/>
                  <a:gd name="connsiteX9" fmla="*/ 2105659 w 3709112"/>
                  <a:gd name="connsiteY9" fmla="*/ 188061 h 2692656"/>
                  <a:gd name="connsiteX10" fmla="*/ 2673217 w 3709112"/>
                  <a:gd name="connsiteY10" fmla="*/ 440310 h 2692656"/>
                  <a:gd name="connsiteX11" fmla="*/ 3177714 w 3709112"/>
                  <a:gd name="connsiteY11" fmla="*/ 797661 h 2692656"/>
                  <a:gd name="connsiteX12" fmla="*/ 3493024 w 3709112"/>
                  <a:gd name="connsiteY12" fmla="*/ 1344199 h 2692656"/>
                  <a:gd name="connsiteX13" fmla="*/ 3324859 w 3709112"/>
                  <a:gd name="connsiteY13" fmla="*/ 2027372 h 2692656"/>
                  <a:gd name="connsiteX14" fmla="*/ 3280847 w 3709112"/>
                  <a:gd name="connsiteY14" fmla="*/ 2672663 h 2692656"/>
                  <a:gd name="connsiteX15" fmla="*/ 2557604 w 3709112"/>
                  <a:gd name="connsiteY15" fmla="*/ 2689523 h 2692656"/>
                  <a:gd name="connsiteX16" fmla="*/ 2189741 w 3709112"/>
                  <a:gd name="connsiteY16" fmla="*/ 2447785 h 2692656"/>
                  <a:gd name="connsiteX17" fmla="*/ 1685245 w 3709112"/>
                  <a:gd name="connsiteY17" fmla="*/ 2048392 h 2692656"/>
                  <a:gd name="connsiteX18" fmla="*/ 1685245 w 3709112"/>
                  <a:gd name="connsiteY18" fmla="*/ 2048392 h 2692656"/>
                  <a:gd name="connsiteX0" fmla="*/ 1611672 w 3709112"/>
                  <a:gd name="connsiteY0" fmla="*/ 2027372 h 2692656"/>
                  <a:gd name="connsiteX1" fmla="*/ 1611672 w 3709112"/>
                  <a:gd name="connsiteY1" fmla="*/ 2027372 h 2692656"/>
                  <a:gd name="connsiteX2" fmla="*/ 1380445 w 3709112"/>
                  <a:gd name="connsiteY2" fmla="*/ 2016861 h 2692656"/>
                  <a:gd name="connsiteX3" fmla="*/ 994409 w 3709112"/>
                  <a:gd name="connsiteY3" fmla="*/ 2025401 h 2692656"/>
                  <a:gd name="connsiteX4" fmla="*/ 234817 w 3709112"/>
                  <a:gd name="connsiteY4" fmla="*/ 2033722 h 2692656"/>
                  <a:gd name="connsiteX5" fmla="*/ 131904 w 3709112"/>
                  <a:gd name="connsiteY5" fmla="*/ 1379672 h 2692656"/>
                  <a:gd name="connsiteX6" fmla="*/ 443054 w 3709112"/>
                  <a:gd name="connsiteY6" fmla="*/ 797661 h 2692656"/>
                  <a:gd name="connsiteX7" fmla="*/ 928500 w 3709112"/>
                  <a:gd name="connsiteY7" fmla="*/ 387758 h 2692656"/>
                  <a:gd name="connsiteX8" fmla="*/ 1506786 w 3709112"/>
                  <a:gd name="connsiteY8" fmla="*/ 183244 h 2692656"/>
                  <a:gd name="connsiteX9" fmla="*/ 2105659 w 3709112"/>
                  <a:gd name="connsiteY9" fmla="*/ 188061 h 2692656"/>
                  <a:gd name="connsiteX10" fmla="*/ 2673217 w 3709112"/>
                  <a:gd name="connsiteY10" fmla="*/ 440310 h 2692656"/>
                  <a:gd name="connsiteX11" fmla="*/ 3177714 w 3709112"/>
                  <a:gd name="connsiteY11" fmla="*/ 797661 h 2692656"/>
                  <a:gd name="connsiteX12" fmla="*/ 3493024 w 3709112"/>
                  <a:gd name="connsiteY12" fmla="*/ 1344199 h 2692656"/>
                  <a:gd name="connsiteX13" fmla="*/ 3324859 w 3709112"/>
                  <a:gd name="connsiteY13" fmla="*/ 2027372 h 2692656"/>
                  <a:gd name="connsiteX14" fmla="*/ 3280847 w 3709112"/>
                  <a:gd name="connsiteY14" fmla="*/ 2672663 h 2692656"/>
                  <a:gd name="connsiteX15" fmla="*/ 2557604 w 3709112"/>
                  <a:gd name="connsiteY15" fmla="*/ 2689523 h 2692656"/>
                  <a:gd name="connsiteX16" fmla="*/ 2189741 w 3709112"/>
                  <a:gd name="connsiteY16" fmla="*/ 2447785 h 2692656"/>
                  <a:gd name="connsiteX17" fmla="*/ 1685245 w 3709112"/>
                  <a:gd name="connsiteY17" fmla="*/ 2048392 h 2692656"/>
                  <a:gd name="connsiteX18" fmla="*/ 1685245 w 3709112"/>
                  <a:gd name="connsiteY18" fmla="*/ 2048392 h 2692656"/>
                  <a:gd name="connsiteX0" fmla="*/ 1611672 w 3709112"/>
                  <a:gd name="connsiteY0" fmla="*/ 2027372 h 2692656"/>
                  <a:gd name="connsiteX1" fmla="*/ 1611672 w 3709112"/>
                  <a:gd name="connsiteY1" fmla="*/ 2027372 h 2692656"/>
                  <a:gd name="connsiteX2" fmla="*/ 1380445 w 3709112"/>
                  <a:gd name="connsiteY2" fmla="*/ 2016861 h 2692656"/>
                  <a:gd name="connsiteX3" fmla="*/ 994409 w 3709112"/>
                  <a:gd name="connsiteY3" fmla="*/ 2025401 h 2692656"/>
                  <a:gd name="connsiteX4" fmla="*/ 234817 w 3709112"/>
                  <a:gd name="connsiteY4" fmla="*/ 2033722 h 2692656"/>
                  <a:gd name="connsiteX5" fmla="*/ 131904 w 3709112"/>
                  <a:gd name="connsiteY5" fmla="*/ 1379672 h 2692656"/>
                  <a:gd name="connsiteX6" fmla="*/ 443054 w 3709112"/>
                  <a:gd name="connsiteY6" fmla="*/ 797661 h 2692656"/>
                  <a:gd name="connsiteX7" fmla="*/ 928500 w 3709112"/>
                  <a:gd name="connsiteY7" fmla="*/ 387758 h 2692656"/>
                  <a:gd name="connsiteX8" fmla="*/ 1506786 w 3709112"/>
                  <a:gd name="connsiteY8" fmla="*/ 183244 h 2692656"/>
                  <a:gd name="connsiteX9" fmla="*/ 2105659 w 3709112"/>
                  <a:gd name="connsiteY9" fmla="*/ 188061 h 2692656"/>
                  <a:gd name="connsiteX10" fmla="*/ 2673217 w 3709112"/>
                  <a:gd name="connsiteY10" fmla="*/ 440310 h 2692656"/>
                  <a:gd name="connsiteX11" fmla="*/ 3177714 w 3709112"/>
                  <a:gd name="connsiteY11" fmla="*/ 797661 h 2692656"/>
                  <a:gd name="connsiteX12" fmla="*/ 3493024 w 3709112"/>
                  <a:gd name="connsiteY12" fmla="*/ 1344199 h 2692656"/>
                  <a:gd name="connsiteX13" fmla="*/ 3324859 w 3709112"/>
                  <a:gd name="connsiteY13" fmla="*/ 2027372 h 2692656"/>
                  <a:gd name="connsiteX14" fmla="*/ 3280847 w 3709112"/>
                  <a:gd name="connsiteY14" fmla="*/ 2672663 h 2692656"/>
                  <a:gd name="connsiteX15" fmla="*/ 2557604 w 3709112"/>
                  <a:gd name="connsiteY15" fmla="*/ 2689523 h 2692656"/>
                  <a:gd name="connsiteX16" fmla="*/ 2189741 w 3709112"/>
                  <a:gd name="connsiteY16" fmla="*/ 2447785 h 2692656"/>
                  <a:gd name="connsiteX17" fmla="*/ 1685245 w 3709112"/>
                  <a:gd name="connsiteY17" fmla="*/ 2048392 h 2692656"/>
                  <a:gd name="connsiteX18" fmla="*/ 1685245 w 3709112"/>
                  <a:gd name="connsiteY18" fmla="*/ 2048392 h 2692656"/>
                  <a:gd name="connsiteX0" fmla="*/ 1611672 w 3709112"/>
                  <a:gd name="connsiteY0" fmla="*/ 2027372 h 2692656"/>
                  <a:gd name="connsiteX1" fmla="*/ 1611672 w 3709112"/>
                  <a:gd name="connsiteY1" fmla="*/ 2027372 h 2692656"/>
                  <a:gd name="connsiteX2" fmla="*/ 1380445 w 3709112"/>
                  <a:gd name="connsiteY2" fmla="*/ 2016861 h 2692656"/>
                  <a:gd name="connsiteX3" fmla="*/ 994409 w 3709112"/>
                  <a:gd name="connsiteY3" fmla="*/ 2025401 h 2692656"/>
                  <a:gd name="connsiteX4" fmla="*/ 234817 w 3709112"/>
                  <a:gd name="connsiteY4" fmla="*/ 2033722 h 2692656"/>
                  <a:gd name="connsiteX5" fmla="*/ 131904 w 3709112"/>
                  <a:gd name="connsiteY5" fmla="*/ 1379672 h 2692656"/>
                  <a:gd name="connsiteX6" fmla="*/ 443054 w 3709112"/>
                  <a:gd name="connsiteY6" fmla="*/ 797661 h 2692656"/>
                  <a:gd name="connsiteX7" fmla="*/ 928500 w 3709112"/>
                  <a:gd name="connsiteY7" fmla="*/ 387758 h 2692656"/>
                  <a:gd name="connsiteX8" fmla="*/ 1506786 w 3709112"/>
                  <a:gd name="connsiteY8" fmla="*/ 183244 h 2692656"/>
                  <a:gd name="connsiteX9" fmla="*/ 2105659 w 3709112"/>
                  <a:gd name="connsiteY9" fmla="*/ 188061 h 2692656"/>
                  <a:gd name="connsiteX10" fmla="*/ 2673217 w 3709112"/>
                  <a:gd name="connsiteY10" fmla="*/ 440310 h 2692656"/>
                  <a:gd name="connsiteX11" fmla="*/ 3177714 w 3709112"/>
                  <a:gd name="connsiteY11" fmla="*/ 797661 h 2692656"/>
                  <a:gd name="connsiteX12" fmla="*/ 3493024 w 3709112"/>
                  <a:gd name="connsiteY12" fmla="*/ 1344199 h 2692656"/>
                  <a:gd name="connsiteX13" fmla="*/ 3324859 w 3709112"/>
                  <a:gd name="connsiteY13" fmla="*/ 2027372 h 2692656"/>
                  <a:gd name="connsiteX14" fmla="*/ 3280847 w 3709112"/>
                  <a:gd name="connsiteY14" fmla="*/ 2672663 h 2692656"/>
                  <a:gd name="connsiteX15" fmla="*/ 2557604 w 3709112"/>
                  <a:gd name="connsiteY15" fmla="*/ 2689523 h 2692656"/>
                  <a:gd name="connsiteX16" fmla="*/ 2189741 w 3709112"/>
                  <a:gd name="connsiteY16" fmla="*/ 2447785 h 2692656"/>
                  <a:gd name="connsiteX17" fmla="*/ 1685245 w 3709112"/>
                  <a:gd name="connsiteY17" fmla="*/ 2048392 h 2692656"/>
                  <a:gd name="connsiteX18" fmla="*/ 1685245 w 3709112"/>
                  <a:gd name="connsiteY18" fmla="*/ 2048392 h 2692656"/>
                  <a:gd name="connsiteX0" fmla="*/ 1611672 w 3709112"/>
                  <a:gd name="connsiteY0" fmla="*/ 2027372 h 2692656"/>
                  <a:gd name="connsiteX1" fmla="*/ 1611672 w 3709112"/>
                  <a:gd name="connsiteY1" fmla="*/ 2027372 h 2692656"/>
                  <a:gd name="connsiteX2" fmla="*/ 1380445 w 3709112"/>
                  <a:gd name="connsiteY2" fmla="*/ 2016861 h 2692656"/>
                  <a:gd name="connsiteX3" fmla="*/ 994409 w 3709112"/>
                  <a:gd name="connsiteY3" fmla="*/ 2025401 h 2692656"/>
                  <a:gd name="connsiteX4" fmla="*/ 234817 w 3709112"/>
                  <a:gd name="connsiteY4" fmla="*/ 2033722 h 2692656"/>
                  <a:gd name="connsiteX5" fmla="*/ 131904 w 3709112"/>
                  <a:gd name="connsiteY5" fmla="*/ 1379672 h 2692656"/>
                  <a:gd name="connsiteX6" fmla="*/ 468454 w 3709112"/>
                  <a:gd name="connsiteY6" fmla="*/ 791311 h 2692656"/>
                  <a:gd name="connsiteX7" fmla="*/ 928500 w 3709112"/>
                  <a:gd name="connsiteY7" fmla="*/ 387758 h 2692656"/>
                  <a:gd name="connsiteX8" fmla="*/ 1506786 w 3709112"/>
                  <a:gd name="connsiteY8" fmla="*/ 183244 h 2692656"/>
                  <a:gd name="connsiteX9" fmla="*/ 2105659 w 3709112"/>
                  <a:gd name="connsiteY9" fmla="*/ 188061 h 2692656"/>
                  <a:gd name="connsiteX10" fmla="*/ 2673217 w 3709112"/>
                  <a:gd name="connsiteY10" fmla="*/ 440310 h 2692656"/>
                  <a:gd name="connsiteX11" fmla="*/ 3177714 w 3709112"/>
                  <a:gd name="connsiteY11" fmla="*/ 797661 h 2692656"/>
                  <a:gd name="connsiteX12" fmla="*/ 3493024 w 3709112"/>
                  <a:gd name="connsiteY12" fmla="*/ 1344199 h 2692656"/>
                  <a:gd name="connsiteX13" fmla="*/ 3324859 w 3709112"/>
                  <a:gd name="connsiteY13" fmla="*/ 2027372 h 2692656"/>
                  <a:gd name="connsiteX14" fmla="*/ 3280847 w 3709112"/>
                  <a:gd name="connsiteY14" fmla="*/ 2672663 h 2692656"/>
                  <a:gd name="connsiteX15" fmla="*/ 2557604 w 3709112"/>
                  <a:gd name="connsiteY15" fmla="*/ 2689523 h 2692656"/>
                  <a:gd name="connsiteX16" fmla="*/ 2189741 w 3709112"/>
                  <a:gd name="connsiteY16" fmla="*/ 2447785 h 2692656"/>
                  <a:gd name="connsiteX17" fmla="*/ 1685245 w 3709112"/>
                  <a:gd name="connsiteY17" fmla="*/ 2048392 h 2692656"/>
                  <a:gd name="connsiteX18" fmla="*/ 1685245 w 3709112"/>
                  <a:gd name="connsiteY18" fmla="*/ 2048392 h 2692656"/>
                  <a:gd name="connsiteX0" fmla="*/ 1611672 w 3709112"/>
                  <a:gd name="connsiteY0" fmla="*/ 2027372 h 2692656"/>
                  <a:gd name="connsiteX1" fmla="*/ 1611672 w 3709112"/>
                  <a:gd name="connsiteY1" fmla="*/ 2027372 h 2692656"/>
                  <a:gd name="connsiteX2" fmla="*/ 1380445 w 3709112"/>
                  <a:gd name="connsiteY2" fmla="*/ 2016861 h 2692656"/>
                  <a:gd name="connsiteX3" fmla="*/ 994409 w 3709112"/>
                  <a:gd name="connsiteY3" fmla="*/ 2025401 h 2692656"/>
                  <a:gd name="connsiteX4" fmla="*/ 234817 w 3709112"/>
                  <a:gd name="connsiteY4" fmla="*/ 2033722 h 2692656"/>
                  <a:gd name="connsiteX5" fmla="*/ 131904 w 3709112"/>
                  <a:gd name="connsiteY5" fmla="*/ 1379672 h 2692656"/>
                  <a:gd name="connsiteX6" fmla="*/ 468454 w 3709112"/>
                  <a:gd name="connsiteY6" fmla="*/ 791311 h 2692656"/>
                  <a:gd name="connsiteX7" fmla="*/ 928500 w 3709112"/>
                  <a:gd name="connsiteY7" fmla="*/ 387758 h 2692656"/>
                  <a:gd name="connsiteX8" fmla="*/ 1506786 w 3709112"/>
                  <a:gd name="connsiteY8" fmla="*/ 183244 h 2692656"/>
                  <a:gd name="connsiteX9" fmla="*/ 2105659 w 3709112"/>
                  <a:gd name="connsiteY9" fmla="*/ 188061 h 2692656"/>
                  <a:gd name="connsiteX10" fmla="*/ 2673217 w 3709112"/>
                  <a:gd name="connsiteY10" fmla="*/ 440310 h 2692656"/>
                  <a:gd name="connsiteX11" fmla="*/ 3177714 w 3709112"/>
                  <a:gd name="connsiteY11" fmla="*/ 797661 h 2692656"/>
                  <a:gd name="connsiteX12" fmla="*/ 3493024 w 3709112"/>
                  <a:gd name="connsiteY12" fmla="*/ 1344199 h 2692656"/>
                  <a:gd name="connsiteX13" fmla="*/ 3324859 w 3709112"/>
                  <a:gd name="connsiteY13" fmla="*/ 2027372 h 2692656"/>
                  <a:gd name="connsiteX14" fmla="*/ 3280847 w 3709112"/>
                  <a:gd name="connsiteY14" fmla="*/ 2672663 h 2692656"/>
                  <a:gd name="connsiteX15" fmla="*/ 2557604 w 3709112"/>
                  <a:gd name="connsiteY15" fmla="*/ 2689523 h 2692656"/>
                  <a:gd name="connsiteX16" fmla="*/ 2189741 w 3709112"/>
                  <a:gd name="connsiteY16" fmla="*/ 2447785 h 2692656"/>
                  <a:gd name="connsiteX17" fmla="*/ 1685245 w 3709112"/>
                  <a:gd name="connsiteY17" fmla="*/ 2048392 h 2692656"/>
                  <a:gd name="connsiteX18" fmla="*/ 1685245 w 3709112"/>
                  <a:gd name="connsiteY18" fmla="*/ 2048392 h 2692656"/>
                  <a:gd name="connsiteX0" fmla="*/ 1611672 w 3709112"/>
                  <a:gd name="connsiteY0" fmla="*/ 2027372 h 2692656"/>
                  <a:gd name="connsiteX1" fmla="*/ 1611672 w 3709112"/>
                  <a:gd name="connsiteY1" fmla="*/ 2027372 h 2692656"/>
                  <a:gd name="connsiteX2" fmla="*/ 1380445 w 3709112"/>
                  <a:gd name="connsiteY2" fmla="*/ 2016861 h 2692656"/>
                  <a:gd name="connsiteX3" fmla="*/ 994409 w 3709112"/>
                  <a:gd name="connsiteY3" fmla="*/ 2025401 h 2692656"/>
                  <a:gd name="connsiteX4" fmla="*/ 234817 w 3709112"/>
                  <a:gd name="connsiteY4" fmla="*/ 2033722 h 2692656"/>
                  <a:gd name="connsiteX5" fmla="*/ 131904 w 3709112"/>
                  <a:gd name="connsiteY5" fmla="*/ 1379672 h 2692656"/>
                  <a:gd name="connsiteX6" fmla="*/ 468454 w 3709112"/>
                  <a:gd name="connsiteY6" fmla="*/ 791311 h 2692656"/>
                  <a:gd name="connsiteX7" fmla="*/ 928500 w 3709112"/>
                  <a:gd name="connsiteY7" fmla="*/ 387758 h 2692656"/>
                  <a:gd name="connsiteX8" fmla="*/ 1506786 w 3709112"/>
                  <a:gd name="connsiteY8" fmla="*/ 183244 h 2692656"/>
                  <a:gd name="connsiteX9" fmla="*/ 2105659 w 3709112"/>
                  <a:gd name="connsiteY9" fmla="*/ 188061 h 2692656"/>
                  <a:gd name="connsiteX10" fmla="*/ 2673217 w 3709112"/>
                  <a:gd name="connsiteY10" fmla="*/ 440310 h 2692656"/>
                  <a:gd name="connsiteX11" fmla="*/ 3177714 w 3709112"/>
                  <a:gd name="connsiteY11" fmla="*/ 797661 h 2692656"/>
                  <a:gd name="connsiteX12" fmla="*/ 3493024 w 3709112"/>
                  <a:gd name="connsiteY12" fmla="*/ 1344199 h 2692656"/>
                  <a:gd name="connsiteX13" fmla="*/ 3324859 w 3709112"/>
                  <a:gd name="connsiteY13" fmla="*/ 2027372 h 2692656"/>
                  <a:gd name="connsiteX14" fmla="*/ 3280847 w 3709112"/>
                  <a:gd name="connsiteY14" fmla="*/ 2672663 h 2692656"/>
                  <a:gd name="connsiteX15" fmla="*/ 2557604 w 3709112"/>
                  <a:gd name="connsiteY15" fmla="*/ 2689523 h 2692656"/>
                  <a:gd name="connsiteX16" fmla="*/ 2189741 w 3709112"/>
                  <a:gd name="connsiteY16" fmla="*/ 2447785 h 2692656"/>
                  <a:gd name="connsiteX17" fmla="*/ 1685245 w 3709112"/>
                  <a:gd name="connsiteY17" fmla="*/ 2048392 h 2692656"/>
                  <a:gd name="connsiteX18" fmla="*/ 1685245 w 3709112"/>
                  <a:gd name="connsiteY18" fmla="*/ 2048392 h 2692656"/>
                  <a:gd name="connsiteX0" fmla="*/ 1611672 w 3709112"/>
                  <a:gd name="connsiteY0" fmla="*/ 2027372 h 2692656"/>
                  <a:gd name="connsiteX1" fmla="*/ 1611672 w 3709112"/>
                  <a:gd name="connsiteY1" fmla="*/ 2027372 h 2692656"/>
                  <a:gd name="connsiteX2" fmla="*/ 1380445 w 3709112"/>
                  <a:gd name="connsiteY2" fmla="*/ 2023211 h 2692656"/>
                  <a:gd name="connsiteX3" fmla="*/ 994409 w 3709112"/>
                  <a:gd name="connsiteY3" fmla="*/ 2025401 h 2692656"/>
                  <a:gd name="connsiteX4" fmla="*/ 234817 w 3709112"/>
                  <a:gd name="connsiteY4" fmla="*/ 2033722 h 2692656"/>
                  <a:gd name="connsiteX5" fmla="*/ 131904 w 3709112"/>
                  <a:gd name="connsiteY5" fmla="*/ 1379672 h 2692656"/>
                  <a:gd name="connsiteX6" fmla="*/ 468454 w 3709112"/>
                  <a:gd name="connsiteY6" fmla="*/ 791311 h 2692656"/>
                  <a:gd name="connsiteX7" fmla="*/ 928500 w 3709112"/>
                  <a:gd name="connsiteY7" fmla="*/ 387758 h 2692656"/>
                  <a:gd name="connsiteX8" fmla="*/ 1506786 w 3709112"/>
                  <a:gd name="connsiteY8" fmla="*/ 183244 h 2692656"/>
                  <a:gd name="connsiteX9" fmla="*/ 2105659 w 3709112"/>
                  <a:gd name="connsiteY9" fmla="*/ 188061 h 2692656"/>
                  <a:gd name="connsiteX10" fmla="*/ 2673217 w 3709112"/>
                  <a:gd name="connsiteY10" fmla="*/ 440310 h 2692656"/>
                  <a:gd name="connsiteX11" fmla="*/ 3177714 w 3709112"/>
                  <a:gd name="connsiteY11" fmla="*/ 797661 h 2692656"/>
                  <a:gd name="connsiteX12" fmla="*/ 3493024 w 3709112"/>
                  <a:gd name="connsiteY12" fmla="*/ 1344199 h 2692656"/>
                  <a:gd name="connsiteX13" fmla="*/ 3324859 w 3709112"/>
                  <a:gd name="connsiteY13" fmla="*/ 2027372 h 2692656"/>
                  <a:gd name="connsiteX14" fmla="*/ 3280847 w 3709112"/>
                  <a:gd name="connsiteY14" fmla="*/ 2672663 h 2692656"/>
                  <a:gd name="connsiteX15" fmla="*/ 2557604 w 3709112"/>
                  <a:gd name="connsiteY15" fmla="*/ 2689523 h 2692656"/>
                  <a:gd name="connsiteX16" fmla="*/ 2189741 w 3709112"/>
                  <a:gd name="connsiteY16" fmla="*/ 2447785 h 2692656"/>
                  <a:gd name="connsiteX17" fmla="*/ 1685245 w 3709112"/>
                  <a:gd name="connsiteY17" fmla="*/ 2048392 h 2692656"/>
                  <a:gd name="connsiteX18" fmla="*/ 1685245 w 3709112"/>
                  <a:gd name="connsiteY18" fmla="*/ 2048392 h 2692656"/>
                  <a:gd name="connsiteX0" fmla="*/ 1611672 w 3709112"/>
                  <a:gd name="connsiteY0" fmla="*/ 2027372 h 2692656"/>
                  <a:gd name="connsiteX1" fmla="*/ 1611672 w 3709112"/>
                  <a:gd name="connsiteY1" fmla="*/ 2027372 h 2692656"/>
                  <a:gd name="connsiteX2" fmla="*/ 994409 w 3709112"/>
                  <a:gd name="connsiteY2" fmla="*/ 2025401 h 2692656"/>
                  <a:gd name="connsiteX3" fmla="*/ 234817 w 3709112"/>
                  <a:gd name="connsiteY3" fmla="*/ 2033722 h 2692656"/>
                  <a:gd name="connsiteX4" fmla="*/ 131904 w 3709112"/>
                  <a:gd name="connsiteY4" fmla="*/ 1379672 h 2692656"/>
                  <a:gd name="connsiteX5" fmla="*/ 468454 w 3709112"/>
                  <a:gd name="connsiteY5" fmla="*/ 791311 h 2692656"/>
                  <a:gd name="connsiteX6" fmla="*/ 928500 w 3709112"/>
                  <a:gd name="connsiteY6" fmla="*/ 387758 h 2692656"/>
                  <a:gd name="connsiteX7" fmla="*/ 1506786 w 3709112"/>
                  <a:gd name="connsiteY7" fmla="*/ 183244 h 2692656"/>
                  <a:gd name="connsiteX8" fmla="*/ 2105659 w 3709112"/>
                  <a:gd name="connsiteY8" fmla="*/ 188061 h 2692656"/>
                  <a:gd name="connsiteX9" fmla="*/ 2673217 w 3709112"/>
                  <a:gd name="connsiteY9" fmla="*/ 440310 h 2692656"/>
                  <a:gd name="connsiteX10" fmla="*/ 3177714 w 3709112"/>
                  <a:gd name="connsiteY10" fmla="*/ 797661 h 2692656"/>
                  <a:gd name="connsiteX11" fmla="*/ 3493024 w 3709112"/>
                  <a:gd name="connsiteY11" fmla="*/ 1344199 h 2692656"/>
                  <a:gd name="connsiteX12" fmla="*/ 3324859 w 3709112"/>
                  <a:gd name="connsiteY12" fmla="*/ 2027372 h 2692656"/>
                  <a:gd name="connsiteX13" fmla="*/ 3280847 w 3709112"/>
                  <a:gd name="connsiteY13" fmla="*/ 2672663 h 2692656"/>
                  <a:gd name="connsiteX14" fmla="*/ 2557604 w 3709112"/>
                  <a:gd name="connsiteY14" fmla="*/ 2689523 h 2692656"/>
                  <a:gd name="connsiteX15" fmla="*/ 2189741 w 3709112"/>
                  <a:gd name="connsiteY15" fmla="*/ 2447785 h 2692656"/>
                  <a:gd name="connsiteX16" fmla="*/ 1685245 w 3709112"/>
                  <a:gd name="connsiteY16" fmla="*/ 2048392 h 2692656"/>
                  <a:gd name="connsiteX17" fmla="*/ 1685245 w 3709112"/>
                  <a:gd name="connsiteY17" fmla="*/ 2048392 h 2692656"/>
                  <a:gd name="connsiteX0" fmla="*/ 1611672 w 3709112"/>
                  <a:gd name="connsiteY0" fmla="*/ 2027372 h 2692656"/>
                  <a:gd name="connsiteX1" fmla="*/ 1611672 w 3709112"/>
                  <a:gd name="connsiteY1" fmla="*/ 2027372 h 2692656"/>
                  <a:gd name="connsiteX2" fmla="*/ 1007109 w 3709112"/>
                  <a:gd name="connsiteY2" fmla="*/ 2031751 h 2692656"/>
                  <a:gd name="connsiteX3" fmla="*/ 234817 w 3709112"/>
                  <a:gd name="connsiteY3" fmla="*/ 2033722 h 2692656"/>
                  <a:gd name="connsiteX4" fmla="*/ 131904 w 3709112"/>
                  <a:gd name="connsiteY4" fmla="*/ 1379672 h 2692656"/>
                  <a:gd name="connsiteX5" fmla="*/ 468454 w 3709112"/>
                  <a:gd name="connsiteY5" fmla="*/ 791311 h 2692656"/>
                  <a:gd name="connsiteX6" fmla="*/ 928500 w 3709112"/>
                  <a:gd name="connsiteY6" fmla="*/ 387758 h 2692656"/>
                  <a:gd name="connsiteX7" fmla="*/ 1506786 w 3709112"/>
                  <a:gd name="connsiteY7" fmla="*/ 183244 h 2692656"/>
                  <a:gd name="connsiteX8" fmla="*/ 2105659 w 3709112"/>
                  <a:gd name="connsiteY8" fmla="*/ 188061 h 2692656"/>
                  <a:gd name="connsiteX9" fmla="*/ 2673217 w 3709112"/>
                  <a:gd name="connsiteY9" fmla="*/ 440310 h 2692656"/>
                  <a:gd name="connsiteX10" fmla="*/ 3177714 w 3709112"/>
                  <a:gd name="connsiteY10" fmla="*/ 797661 h 2692656"/>
                  <a:gd name="connsiteX11" fmla="*/ 3493024 w 3709112"/>
                  <a:gd name="connsiteY11" fmla="*/ 1344199 h 2692656"/>
                  <a:gd name="connsiteX12" fmla="*/ 3324859 w 3709112"/>
                  <a:gd name="connsiteY12" fmla="*/ 2027372 h 2692656"/>
                  <a:gd name="connsiteX13" fmla="*/ 3280847 w 3709112"/>
                  <a:gd name="connsiteY13" fmla="*/ 2672663 h 2692656"/>
                  <a:gd name="connsiteX14" fmla="*/ 2557604 w 3709112"/>
                  <a:gd name="connsiteY14" fmla="*/ 2689523 h 2692656"/>
                  <a:gd name="connsiteX15" fmla="*/ 2189741 w 3709112"/>
                  <a:gd name="connsiteY15" fmla="*/ 2447785 h 2692656"/>
                  <a:gd name="connsiteX16" fmla="*/ 1685245 w 3709112"/>
                  <a:gd name="connsiteY16" fmla="*/ 2048392 h 2692656"/>
                  <a:gd name="connsiteX17" fmla="*/ 1685245 w 3709112"/>
                  <a:gd name="connsiteY17" fmla="*/ 2048392 h 2692656"/>
                  <a:gd name="connsiteX0" fmla="*/ 1611672 w 3709112"/>
                  <a:gd name="connsiteY0" fmla="*/ 2027372 h 2692656"/>
                  <a:gd name="connsiteX1" fmla="*/ 1678347 w 3709112"/>
                  <a:gd name="connsiteY1" fmla="*/ 2027372 h 2692656"/>
                  <a:gd name="connsiteX2" fmla="*/ 1007109 w 3709112"/>
                  <a:gd name="connsiteY2" fmla="*/ 2031751 h 2692656"/>
                  <a:gd name="connsiteX3" fmla="*/ 234817 w 3709112"/>
                  <a:gd name="connsiteY3" fmla="*/ 2033722 h 2692656"/>
                  <a:gd name="connsiteX4" fmla="*/ 131904 w 3709112"/>
                  <a:gd name="connsiteY4" fmla="*/ 1379672 h 2692656"/>
                  <a:gd name="connsiteX5" fmla="*/ 468454 w 3709112"/>
                  <a:gd name="connsiteY5" fmla="*/ 791311 h 2692656"/>
                  <a:gd name="connsiteX6" fmla="*/ 928500 w 3709112"/>
                  <a:gd name="connsiteY6" fmla="*/ 387758 h 2692656"/>
                  <a:gd name="connsiteX7" fmla="*/ 1506786 w 3709112"/>
                  <a:gd name="connsiteY7" fmla="*/ 183244 h 2692656"/>
                  <a:gd name="connsiteX8" fmla="*/ 2105659 w 3709112"/>
                  <a:gd name="connsiteY8" fmla="*/ 188061 h 2692656"/>
                  <a:gd name="connsiteX9" fmla="*/ 2673217 w 3709112"/>
                  <a:gd name="connsiteY9" fmla="*/ 440310 h 2692656"/>
                  <a:gd name="connsiteX10" fmla="*/ 3177714 w 3709112"/>
                  <a:gd name="connsiteY10" fmla="*/ 797661 h 2692656"/>
                  <a:gd name="connsiteX11" fmla="*/ 3493024 w 3709112"/>
                  <a:gd name="connsiteY11" fmla="*/ 1344199 h 2692656"/>
                  <a:gd name="connsiteX12" fmla="*/ 3324859 w 3709112"/>
                  <a:gd name="connsiteY12" fmla="*/ 2027372 h 2692656"/>
                  <a:gd name="connsiteX13" fmla="*/ 3280847 w 3709112"/>
                  <a:gd name="connsiteY13" fmla="*/ 2672663 h 2692656"/>
                  <a:gd name="connsiteX14" fmla="*/ 2557604 w 3709112"/>
                  <a:gd name="connsiteY14" fmla="*/ 2689523 h 2692656"/>
                  <a:gd name="connsiteX15" fmla="*/ 2189741 w 3709112"/>
                  <a:gd name="connsiteY15" fmla="*/ 2447785 h 2692656"/>
                  <a:gd name="connsiteX16" fmla="*/ 1685245 w 3709112"/>
                  <a:gd name="connsiteY16" fmla="*/ 2048392 h 2692656"/>
                  <a:gd name="connsiteX17" fmla="*/ 1685245 w 3709112"/>
                  <a:gd name="connsiteY17" fmla="*/ 2048392 h 2692656"/>
                  <a:gd name="connsiteX0" fmla="*/ 1611672 w 3709112"/>
                  <a:gd name="connsiteY0" fmla="*/ 2027372 h 2692656"/>
                  <a:gd name="connsiteX1" fmla="*/ 1678347 w 3709112"/>
                  <a:gd name="connsiteY1" fmla="*/ 2027372 h 2692656"/>
                  <a:gd name="connsiteX2" fmla="*/ 1007109 w 3709112"/>
                  <a:gd name="connsiteY2" fmla="*/ 2031751 h 2692656"/>
                  <a:gd name="connsiteX3" fmla="*/ 234817 w 3709112"/>
                  <a:gd name="connsiteY3" fmla="*/ 2033722 h 2692656"/>
                  <a:gd name="connsiteX4" fmla="*/ 131904 w 3709112"/>
                  <a:gd name="connsiteY4" fmla="*/ 1379672 h 2692656"/>
                  <a:gd name="connsiteX5" fmla="*/ 468454 w 3709112"/>
                  <a:gd name="connsiteY5" fmla="*/ 791311 h 2692656"/>
                  <a:gd name="connsiteX6" fmla="*/ 928500 w 3709112"/>
                  <a:gd name="connsiteY6" fmla="*/ 387758 h 2692656"/>
                  <a:gd name="connsiteX7" fmla="*/ 1506786 w 3709112"/>
                  <a:gd name="connsiteY7" fmla="*/ 183244 h 2692656"/>
                  <a:gd name="connsiteX8" fmla="*/ 2105659 w 3709112"/>
                  <a:gd name="connsiteY8" fmla="*/ 188061 h 2692656"/>
                  <a:gd name="connsiteX9" fmla="*/ 2673217 w 3709112"/>
                  <a:gd name="connsiteY9" fmla="*/ 440310 h 2692656"/>
                  <a:gd name="connsiteX10" fmla="*/ 3177714 w 3709112"/>
                  <a:gd name="connsiteY10" fmla="*/ 797661 h 2692656"/>
                  <a:gd name="connsiteX11" fmla="*/ 3493024 w 3709112"/>
                  <a:gd name="connsiteY11" fmla="*/ 1344199 h 2692656"/>
                  <a:gd name="connsiteX12" fmla="*/ 3324859 w 3709112"/>
                  <a:gd name="connsiteY12" fmla="*/ 2027372 h 2692656"/>
                  <a:gd name="connsiteX13" fmla="*/ 3280847 w 3709112"/>
                  <a:gd name="connsiteY13" fmla="*/ 2672663 h 2692656"/>
                  <a:gd name="connsiteX14" fmla="*/ 2557604 w 3709112"/>
                  <a:gd name="connsiteY14" fmla="*/ 2689523 h 2692656"/>
                  <a:gd name="connsiteX15" fmla="*/ 2189741 w 3709112"/>
                  <a:gd name="connsiteY15" fmla="*/ 2447785 h 2692656"/>
                  <a:gd name="connsiteX16" fmla="*/ 1685245 w 3709112"/>
                  <a:gd name="connsiteY16" fmla="*/ 2048392 h 2692656"/>
                  <a:gd name="connsiteX17" fmla="*/ 1685245 w 3709112"/>
                  <a:gd name="connsiteY17" fmla="*/ 2048392 h 2692656"/>
                  <a:gd name="connsiteX0" fmla="*/ 1687872 w 3709112"/>
                  <a:gd name="connsiteY0" fmla="*/ 2048804 h 2692656"/>
                  <a:gd name="connsiteX1" fmla="*/ 1678347 w 3709112"/>
                  <a:gd name="connsiteY1" fmla="*/ 2027372 h 2692656"/>
                  <a:gd name="connsiteX2" fmla="*/ 1007109 w 3709112"/>
                  <a:gd name="connsiteY2" fmla="*/ 2031751 h 2692656"/>
                  <a:gd name="connsiteX3" fmla="*/ 234817 w 3709112"/>
                  <a:gd name="connsiteY3" fmla="*/ 2033722 h 2692656"/>
                  <a:gd name="connsiteX4" fmla="*/ 131904 w 3709112"/>
                  <a:gd name="connsiteY4" fmla="*/ 1379672 h 2692656"/>
                  <a:gd name="connsiteX5" fmla="*/ 468454 w 3709112"/>
                  <a:gd name="connsiteY5" fmla="*/ 791311 h 2692656"/>
                  <a:gd name="connsiteX6" fmla="*/ 928500 w 3709112"/>
                  <a:gd name="connsiteY6" fmla="*/ 387758 h 2692656"/>
                  <a:gd name="connsiteX7" fmla="*/ 1506786 w 3709112"/>
                  <a:gd name="connsiteY7" fmla="*/ 183244 h 2692656"/>
                  <a:gd name="connsiteX8" fmla="*/ 2105659 w 3709112"/>
                  <a:gd name="connsiteY8" fmla="*/ 188061 h 2692656"/>
                  <a:gd name="connsiteX9" fmla="*/ 2673217 w 3709112"/>
                  <a:gd name="connsiteY9" fmla="*/ 440310 h 2692656"/>
                  <a:gd name="connsiteX10" fmla="*/ 3177714 w 3709112"/>
                  <a:gd name="connsiteY10" fmla="*/ 797661 h 2692656"/>
                  <a:gd name="connsiteX11" fmla="*/ 3493024 w 3709112"/>
                  <a:gd name="connsiteY11" fmla="*/ 1344199 h 2692656"/>
                  <a:gd name="connsiteX12" fmla="*/ 3324859 w 3709112"/>
                  <a:gd name="connsiteY12" fmla="*/ 2027372 h 2692656"/>
                  <a:gd name="connsiteX13" fmla="*/ 3280847 w 3709112"/>
                  <a:gd name="connsiteY13" fmla="*/ 2672663 h 2692656"/>
                  <a:gd name="connsiteX14" fmla="*/ 2557604 w 3709112"/>
                  <a:gd name="connsiteY14" fmla="*/ 2689523 h 2692656"/>
                  <a:gd name="connsiteX15" fmla="*/ 2189741 w 3709112"/>
                  <a:gd name="connsiteY15" fmla="*/ 2447785 h 2692656"/>
                  <a:gd name="connsiteX16" fmla="*/ 1685245 w 3709112"/>
                  <a:gd name="connsiteY16" fmla="*/ 2048392 h 2692656"/>
                  <a:gd name="connsiteX17" fmla="*/ 1685245 w 3709112"/>
                  <a:gd name="connsiteY17" fmla="*/ 2048392 h 2692656"/>
                  <a:gd name="connsiteX0" fmla="*/ 1687872 w 3709112"/>
                  <a:gd name="connsiteY0" fmla="*/ 2048804 h 2692656"/>
                  <a:gd name="connsiteX1" fmla="*/ 1518803 w 3709112"/>
                  <a:gd name="connsiteY1" fmla="*/ 2029753 h 2692656"/>
                  <a:gd name="connsiteX2" fmla="*/ 1007109 w 3709112"/>
                  <a:gd name="connsiteY2" fmla="*/ 2031751 h 2692656"/>
                  <a:gd name="connsiteX3" fmla="*/ 234817 w 3709112"/>
                  <a:gd name="connsiteY3" fmla="*/ 2033722 h 2692656"/>
                  <a:gd name="connsiteX4" fmla="*/ 131904 w 3709112"/>
                  <a:gd name="connsiteY4" fmla="*/ 1379672 h 2692656"/>
                  <a:gd name="connsiteX5" fmla="*/ 468454 w 3709112"/>
                  <a:gd name="connsiteY5" fmla="*/ 791311 h 2692656"/>
                  <a:gd name="connsiteX6" fmla="*/ 928500 w 3709112"/>
                  <a:gd name="connsiteY6" fmla="*/ 387758 h 2692656"/>
                  <a:gd name="connsiteX7" fmla="*/ 1506786 w 3709112"/>
                  <a:gd name="connsiteY7" fmla="*/ 183244 h 2692656"/>
                  <a:gd name="connsiteX8" fmla="*/ 2105659 w 3709112"/>
                  <a:gd name="connsiteY8" fmla="*/ 188061 h 2692656"/>
                  <a:gd name="connsiteX9" fmla="*/ 2673217 w 3709112"/>
                  <a:gd name="connsiteY9" fmla="*/ 440310 h 2692656"/>
                  <a:gd name="connsiteX10" fmla="*/ 3177714 w 3709112"/>
                  <a:gd name="connsiteY10" fmla="*/ 797661 h 2692656"/>
                  <a:gd name="connsiteX11" fmla="*/ 3493024 w 3709112"/>
                  <a:gd name="connsiteY11" fmla="*/ 1344199 h 2692656"/>
                  <a:gd name="connsiteX12" fmla="*/ 3324859 w 3709112"/>
                  <a:gd name="connsiteY12" fmla="*/ 2027372 h 2692656"/>
                  <a:gd name="connsiteX13" fmla="*/ 3280847 w 3709112"/>
                  <a:gd name="connsiteY13" fmla="*/ 2672663 h 2692656"/>
                  <a:gd name="connsiteX14" fmla="*/ 2557604 w 3709112"/>
                  <a:gd name="connsiteY14" fmla="*/ 2689523 h 2692656"/>
                  <a:gd name="connsiteX15" fmla="*/ 2189741 w 3709112"/>
                  <a:gd name="connsiteY15" fmla="*/ 2447785 h 2692656"/>
                  <a:gd name="connsiteX16" fmla="*/ 1685245 w 3709112"/>
                  <a:gd name="connsiteY16" fmla="*/ 2048392 h 2692656"/>
                  <a:gd name="connsiteX17" fmla="*/ 1685245 w 3709112"/>
                  <a:gd name="connsiteY17" fmla="*/ 2048392 h 2692656"/>
                  <a:gd name="connsiteX0" fmla="*/ 1687872 w 3709112"/>
                  <a:gd name="connsiteY0" fmla="*/ 2048804 h 2692656"/>
                  <a:gd name="connsiteX1" fmla="*/ 1518803 w 3709112"/>
                  <a:gd name="connsiteY1" fmla="*/ 2029753 h 2692656"/>
                  <a:gd name="connsiteX2" fmla="*/ 1007109 w 3709112"/>
                  <a:gd name="connsiteY2" fmla="*/ 2031751 h 2692656"/>
                  <a:gd name="connsiteX3" fmla="*/ 234817 w 3709112"/>
                  <a:gd name="connsiteY3" fmla="*/ 2033722 h 2692656"/>
                  <a:gd name="connsiteX4" fmla="*/ 131904 w 3709112"/>
                  <a:gd name="connsiteY4" fmla="*/ 1379672 h 2692656"/>
                  <a:gd name="connsiteX5" fmla="*/ 468454 w 3709112"/>
                  <a:gd name="connsiteY5" fmla="*/ 791311 h 2692656"/>
                  <a:gd name="connsiteX6" fmla="*/ 928500 w 3709112"/>
                  <a:gd name="connsiteY6" fmla="*/ 387758 h 2692656"/>
                  <a:gd name="connsiteX7" fmla="*/ 1506786 w 3709112"/>
                  <a:gd name="connsiteY7" fmla="*/ 183244 h 2692656"/>
                  <a:gd name="connsiteX8" fmla="*/ 2105659 w 3709112"/>
                  <a:gd name="connsiteY8" fmla="*/ 188061 h 2692656"/>
                  <a:gd name="connsiteX9" fmla="*/ 2673217 w 3709112"/>
                  <a:gd name="connsiteY9" fmla="*/ 440310 h 2692656"/>
                  <a:gd name="connsiteX10" fmla="*/ 3177714 w 3709112"/>
                  <a:gd name="connsiteY10" fmla="*/ 797661 h 2692656"/>
                  <a:gd name="connsiteX11" fmla="*/ 3493024 w 3709112"/>
                  <a:gd name="connsiteY11" fmla="*/ 1344199 h 2692656"/>
                  <a:gd name="connsiteX12" fmla="*/ 3324859 w 3709112"/>
                  <a:gd name="connsiteY12" fmla="*/ 2027372 h 2692656"/>
                  <a:gd name="connsiteX13" fmla="*/ 3280847 w 3709112"/>
                  <a:gd name="connsiteY13" fmla="*/ 2672663 h 2692656"/>
                  <a:gd name="connsiteX14" fmla="*/ 2557604 w 3709112"/>
                  <a:gd name="connsiteY14" fmla="*/ 2689523 h 2692656"/>
                  <a:gd name="connsiteX15" fmla="*/ 2189741 w 3709112"/>
                  <a:gd name="connsiteY15" fmla="*/ 2447785 h 2692656"/>
                  <a:gd name="connsiteX16" fmla="*/ 1685245 w 3709112"/>
                  <a:gd name="connsiteY16" fmla="*/ 2048392 h 2692656"/>
                  <a:gd name="connsiteX17" fmla="*/ 1685245 w 3709112"/>
                  <a:gd name="connsiteY17" fmla="*/ 2048392 h 2692656"/>
                  <a:gd name="connsiteX0" fmla="*/ 1687872 w 3709112"/>
                  <a:gd name="connsiteY0" fmla="*/ 2048804 h 2692656"/>
                  <a:gd name="connsiteX1" fmla="*/ 1518803 w 3709112"/>
                  <a:gd name="connsiteY1" fmla="*/ 2029753 h 2692656"/>
                  <a:gd name="connsiteX2" fmla="*/ 1007109 w 3709112"/>
                  <a:gd name="connsiteY2" fmla="*/ 2031751 h 2692656"/>
                  <a:gd name="connsiteX3" fmla="*/ 234817 w 3709112"/>
                  <a:gd name="connsiteY3" fmla="*/ 2033722 h 2692656"/>
                  <a:gd name="connsiteX4" fmla="*/ 131904 w 3709112"/>
                  <a:gd name="connsiteY4" fmla="*/ 1379672 h 2692656"/>
                  <a:gd name="connsiteX5" fmla="*/ 468454 w 3709112"/>
                  <a:gd name="connsiteY5" fmla="*/ 791311 h 2692656"/>
                  <a:gd name="connsiteX6" fmla="*/ 928500 w 3709112"/>
                  <a:gd name="connsiteY6" fmla="*/ 387758 h 2692656"/>
                  <a:gd name="connsiteX7" fmla="*/ 1506786 w 3709112"/>
                  <a:gd name="connsiteY7" fmla="*/ 183244 h 2692656"/>
                  <a:gd name="connsiteX8" fmla="*/ 2105659 w 3709112"/>
                  <a:gd name="connsiteY8" fmla="*/ 188061 h 2692656"/>
                  <a:gd name="connsiteX9" fmla="*/ 2673217 w 3709112"/>
                  <a:gd name="connsiteY9" fmla="*/ 440310 h 2692656"/>
                  <a:gd name="connsiteX10" fmla="*/ 3177714 w 3709112"/>
                  <a:gd name="connsiteY10" fmla="*/ 797661 h 2692656"/>
                  <a:gd name="connsiteX11" fmla="*/ 3493024 w 3709112"/>
                  <a:gd name="connsiteY11" fmla="*/ 1344199 h 2692656"/>
                  <a:gd name="connsiteX12" fmla="*/ 3324859 w 3709112"/>
                  <a:gd name="connsiteY12" fmla="*/ 2027372 h 2692656"/>
                  <a:gd name="connsiteX13" fmla="*/ 3280847 w 3709112"/>
                  <a:gd name="connsiteY13" fmla="*/ 2672663 h 2692656"/>
                  <a:gd name="connsiteX14" fmla="*/ 2557604 w 3709112"/>
                  <a:gd name="connsiteY14" fmla="*/ 2689523 h 2692656"/>
                  <a:gd name="connsiteX15" fmla="*/ 2189741 w 3709112"/>
                  <a:gd name="connsiteY15" fmla="*/ 2447785 h 2692656"/>
                  <a:gd name="connsiteX16" fmla="*/ 1685245 w 3709112"/>
                  <a:gd name="connsiteY16" fmla="*/ 2048392 h 2692656"/>
                  <a:gd name="connsiteX17" fmla="*/ 1685245 w 3709112"/>
                  <a:gd name="connsiteY17" fmla="*/ 2048392 h 2692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709112" h="2692656">
                    <a:moveTo>
                      <a:pt x="1687872" y="2048804"/>
                    </a:moveTo>
                    <a:cubicBezTo>
                      <a:pt x="1684697" y="2041660"/>
                      <a:pt x="1720370" y="2037357"/>
                      <a:pt x="1518803" y="2029753"/>
                    </a:cubicBezTo>
                    <a:cubicBezTo>
                      <a:pt x="1405388" y="2025474"/>
                      <a:pt x="1221107" y="2031090"/>
                      <a:pt x="1007109" y="2031751"/>
                    </a:cubicBezTo>
                    <a:lnTo>
                      <a:pt x="234817" y="2033722"/>
                    </a:lnTo>
                    <a:cubicBezTo>
                      <a:pt x="-114871" y="1900372"/>
                      <a:pt x="-7358" y="1449522"/>
                      <a:pt x="131904" y="1379672"/>
                    </a:cubicBezTo>
                    <a:cubicBezTo>
                      <a:pt x="-77646" y="1065018"/>
                      <a:pt x="189054" y="750365"/>
                      <a:pt x="468454" y="791311"/>
                    </a:cubicBezTo>
                    <a:cubicBezTo>
                      <a:pt x="458819" y="635627"/>
                      <a:pt x="544435" y="333892"/>
                      <a:pt x="928500" y="387758"/>
                    </a:cubicBezTo>
                    <a:cubicBezTo>
                      <a:pt x="968862" y="224337"/>
                      <a:pt x="1148924" y="-27985"/>
                      <a:pt x="1506786" y="183244"/>
                    </a:cubicBezTo>
                    <a:cubicBezTo>
                      <a:pt x="1678893" y="-121556"/>
                      <a:pt x="2077412" y="6575"/>
                      <a:pt x="2105659" y="188061"/>
                    </a:cubicBezTo>
                    <a:cubicBezTo>
                      <a:pt x="2275795" y="37194"/>
                      <a:pt x="2661831" y="121277"/>
                      <a:pt x="2673217" y="440310"/>
                    </a:cubicBezTo>
                    <a:cubicBezTo>
                      <a:pt x="2879483" y="337177"/>
                      <a:pt x="3225448" y="437244"/>
                      <a:pt x="3177714" y="797661"/>
                    </a:cubicBezTo>
                    <a:cubicBezTo>
                      <a:pt x="3346317" y="770290"/>
                      <a:pt x="3711771" y="965170"/>
                      <a:pt x="3493024" y="1344199"/>
                    </a:cubicBezTo>
                    <a:cubicBezTo>
                      <a:pt x="3741769" y="1362373"/>
                      <a:pt x="3876214" y="1996498"/>
                      <a:pt x="3324859" y="2027372"/>
                    </a:cubicBezTo>
                    <a:cubicBezTo>
                      <a:pt x="3614988" y="2039269"/>
                      <a:pt x="3784468" y="2559166"/>
                      <a:pt x="3280847" y="2672663"/>
                    </a:cubicBezTo>
                    <a:lnTo>
                      <a:pt x="2557604" y="2689523"/>
                    </a:lnTo>
                    <a:cubicBezTo>
                      <a:pt x="2492133" y="2685144"/>
                      <a:pt x="2255212" y="2750614"/>
                      <a:pt x="2189741" y="2447785"/>
                    </a:cubicBezTo>
                    <a:cubicBezTo>
                      <a:pt x="1977126" y="2441654"/>
                      <a:pt x="1694660" y="2453779"/>
                      <a:pt x="1685245" y="2048392"/>
                    </a:cubicBezTo>
                    <a:lnTo>
                      <a:pt x="1685245" y="2048392"/>
                    </a:lnTo>
                  </a:path>
                </a:pathLst>
              </a:custGeom>
              <a:solidFill>
                <a:schemeClr val="bg1"/>
              </a:solidFill>
              <a:ln w="38100" cap="rnd">
                <a:solidFill>
                  <a:schemeClr val="tx1"/>
                </a:solidFill>
              </a:ln>
            </p:spPr>
            <p:txBody>
              <a:bodyPr rtlCol="0" anchor="ctr"/>
              <a:lstStyle/>
              <a:p>
                <a:pPr algn="ctr"/>
                <a:endParaRPr lang="en-US" sz="1200" dirty="0">
                  <a:latin typeface="+mj-lt"/>
                </a:endParaRPr>
              </a:p>
            </p:txBody>
          </p:sp>
          <p:grpSp>
            <p:nvGrpSpPr>
              <p:cNvPr id="67" name="Group 66">
                <a:extLst>
                  <a:ext uri="{FF2B5EF4-FFF2-40B4-BE49-F238E27FC236}">
                    <a16:creationId xmlns:a16="http://schemas.microsoft.com/office/drawing/2014/main" id="{798FE2FA-9153-47C6-8396-FD95EC9D05D3}"/>
                  </a:ext>
                </a:extLst>
              </p:cNvPr>
              <p:cNvGrpSpPr/>
              <p:nvPr/>
            </p:nvGrpSpPr>
            <p:grpSpPr>
              <a:xfrm>
                <a:off x="3280767" y="5237588"/>
                <a:ext cx="485825" cy="483484"/>
                <a:chOff x="456349" y="4939723"/>
                <a:chExt cx="1319647" cy="1313288"/>
              </a:xfrm>
            </p:grpSpPr>
            <p:grpSp>
              <p:nvGrpSpPr>
                <p:cNvPr id="154" name="Group 153">
                  <a:extLst>
                    <a:ext uri="{FF2B5EF4-FFF2-40B4-BE49-F238E27FC236}">
                      <a16:creationId xmlns:a16="http://schemas.microsoft.com/office/drawing/2014/main" id="{9CF7CBE1-184C-45F8-AE88-3C977B0DCC11}"/>
                    </a:ext>
                  </a:extLst>
                </p:cNvPr>
                <p:cNvGrpSpPr/>
                <p:nvPr/>
              </p:nvGrpSpPr>
              <p:grpSpPr>
                <a:xfrm>
                  <a:off x="456349" y="4939723"/>
                  <a:ext cx="1319647" cy="1313288"/>
                  <a:chOff x="456349" y="4939723"/>
                  <a:chExt cx="1319647" cy="1313288"/>
                </a:xfrm>
              </p:grpSpPr>
              <p:sp>
                <p:nvSpPr>
                  <p:cNvPr id="156" name="Freeform 17">
                    <a:extLst>
                      <a:ext uri="{FF2B5EF4-FFF2-40B4-BE49-F238E27FC236}">
                        <a16:creationId xmlns:a16="http://schemas.microsoft.com/office/drawing/2014/main" id="{F0380044-1153-4E00-B4A2-0E4CB805F49B}"/>
                      </a:ext>
                    </a:extLst>
                  </p:cNvPr>
                  <p:cNvSpPr>
                    <a:spLocks/>
                  </p:cNvSpPr>
                  <p:nvPr/>
                </p:nvSpPr>
                <p:spPr bwMode="auto">
                  <a:xfrm>
                    <a:off x="456349" y="4939723"/>
                    <a:ext cx="1319647" cy="1313288"/>
                  </a:xfrm>
                  <a:custGeom>
                    <a:avLst/>
                    <a:gdLst>
                      <a:gd name="T0" fmla="*/ 115 w 176"/>
                      <a:gd name="T1" fmla="*/ 171 h 175"/>
                      <a:gd name="T2" fmla="*/ 125 w 176"/>
                      <a:gd name="T3" fmla="*/ 154 h 175"/>
                      <a:gd name="T4" fmla="*/ 145 w 176"/>
                      <a:gd name="T5" fmla="*/ 155 h 175"/>
                      <a:gd name="T6" fmla="*/ 148 w 176"/>
                      <a:gd name="T7" fmla="*/ 135 h 175"/>
                      <a:gd name="T8" fmla="*/ 166 w 176"/>
                      <a:gd name="T9" fmla="*/ 127 h 175"/>
                      <a:gd name="T10" fmla="*/ 161 w 176"/>
                      <a:gd name="T11" fmla="*/ 108 h 175"/>
                      <a:gd name="T12" fmla="*/ 175 w 176"/>
                      <a:gd name="T13" fmla="*/ 94 h 175"/>
                      <a:gd name="T14" fmla="*/ 163 w 176"/>
                      <a:gd name="T15" fmla="*/ 78 h 175"/>
                      <a:gd name="T16" fmla="*/ 172 w 176"/>
                      <a:gd name="T17" fmla="*/ 60 h 175"/>
                      <a:gd name="T18" fmla="*/ 154 w 176"/>
                      <a:gd name="T19" fmla="*/ 51 h 175"/>
                      <a:gd name="T20" fmla="*/ 155 w 176"/>
                      <a:gd name="T21" fmla="*/ 30 h 175"/>
                      <a:gd name="T22" fmla="*/ 135 w 176"/>
                      <a:gd name="T23" fmla="*/ 29 h 175"/>
                      <a:gd name="T24" fmla="*/ 128 w 176"/>
                      <a:gd name="T25" fmla="*/ 9 h 175"/>
                      <a:gd name="T26" fmla="*/ 108 w 176"/>
                      <a:gd name="T27" fmla="*/ 15 h 175"/>
                      <a:gd name="T28" fmla="*/ 94 w 176"/>
                      <a:gd name="T29" fmla="*/ 0 h 175"/>
                      <a:gd name="T30" fmla="*/ 79 w 176"/>
                      <a:gd name="T31" fmla="*/ 13 h 175"/>
                      <a:gd name="T32" fmla="*/ 61 w 176"/>
                      <a:gd name="T33" fmla="*/ 4 h 175"/>
                      <a:gd name="T34" fmla="*/ 51 w 176"/>
                      <a:gd name="T35" fmla="*/ 23 h 175"/>
                      <a:gd name="T36" fmla="*/ 31 w 176"/>
                      <a:gd name="T37" fmla="*/ 21 h 175"/>
                      <a:gd name="T38" fmla="*/ 29 w 176"/>
                      <a:gd name="T39" fmla="*/ 42 h 175"/>
                      <a:gd name="T40" fmla="*/ 10 w 176"/>
                      <a:gd name="T41" fmla="*/ 48 h 175"/>
                      <a:gd name="T42" fmla="*/ 16 w 176"/>
                      <a:gd name="T43" fmla="*/ 66 h 175"/>
                      <a:gd name="T44" fmla="*/ 0 w 176"/>
                      <a:gd name="T45" fmla="*/ 81 h 175"/>
                      <a:gd name="T46" fmla="*/ 13 w 176"/>
                      <a:gd name="T47" fmla="*/ 96 h 175"/>
                      <a:gd name="T48" fmla="*/ 5 w 176"/>
                      <a:gd name="T49" fmla="*/ 115 h 175"/>
                      <a:gd name="T50" fmla="*/ 22 w 176"/>
                      <a:gd name="T51" fmla="*/ 124 h 175"/>
                      <a:gd name="T52" fmla="*/ 21 w 176"/>
                      <a:gd name="T53" fmla="*/ 145 h 175"/>
                      <a:gd name="T54" fmla="*/ 40 w 176"/>
                      <a:gd name="T55" fmla="*/ 146 h 175"/>
                      <a:gd name="T56" fmla="*/ 48 w 176"/>
                      <a:gd name="T57" fmla="*/ 166 h 175"/>
                      <a:gd name="T58" fmla="*/ 66 w 176"/>
                      <a:gd name="T59" fmla="*/ 160 h 175"/>
                      <a:gd name="T60" fmla="*/ 81 w 176"/>
                      <a:gd name="T61" fmla="*/ 175 h 175"/>
                      <a:gd name="T62" fmla="*/ 96 w 176"/>
                      <a:gd name="T63" fmla="*/ 16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5">
                        <a:moveTo>
                          <a:pt x="109" y="161"/>
                        </a:moveTo>
                        <a:cubicBezTo>
                          <a:pt x="115" y="171"/>
                          <a:pt x="115" y="171"/>
                          <a:pt x="115" y="171"/>
                        </a:cubicBezTo>
                        <a:cubicBezTo>
                          <a:pt x="128" y="166"/>
                          <a:pt x="128" y="166"/>
                          <a:pt x="128" y="166"/>
                        </a:cubicBezTo>
                        <a:cubicBezTo>
                          <a:pt x="125" y="154"/>
                          <a:pt x="125" y="154"/>
                          <a:pt x="125" y="154"/>
                        </a:cubicBezTo>
                        <a:cubicBezTo>
                          <a:pt x="128" y="152"/>
                          <a:pt x="132" y="150"/>
                          <a:pt x="135" y="147"/>
                        </a:cubicBezTo>
                        <a:cubicBezTo>
                          <a:pt x="145" y="155"/>
                          <a:pt x="145" y="155"/>
                          <a:pt x="145" y="155"/>
                        </a:cubicBezTo>
                        <a:cubicBezTo>
                          <a:pt x="155" y="145"/>
                          <a:pt x="155" y="145"/>
                          <a:pt x="155" y="145"/>
                        </a:cubicBezTo>
                        <a:cubicBezTo>
                          <a:pt x="148" y="135"/>
                          <a:pt x="148" y="135"/>
                          <a:pt x="148" y="135"/>
                        </a:cubicBezTo>
                        <a:cubicBezTo>
                          <a:pt x="150" y="131"/>
                          <a:pt x="153" y="128"/>
                          <a:pt x="155" y="124"/>
                        </a:cubicBezTo>
                        <a:cubicBezTo>
                          <a:pt x="166" y="127"/>
                          <a:pt x="166" y="127"/>
                          <a:pt x="166" y="127"/>
                        </a:cubicBezTo>
                        <a:cubicBezTo>
                          <a:pt x="172" y="115"/>
                          <a:pt x="172" y="115"/>
                          <a:pt x="172" y="115"/>
                        </a:cubicBezTo>
                        <a:cubicBezTo>
                          <a:pt x="161" y="108"/>
                          <a:pt x="161" y="108"/>
                          <a:pt x="161" y="108"/>
                        </a:cubicBezTo>
                        <a:cubicBezTo>
                          <a:pt x="162" y="104"/>
                          <a:pt x="163" y="100"/>
                          <a:pt x="163" y="96"/>
                        </a:cubicBezTo>
                        <a:cubicBezTo>
                          <a:pt x="175" y="94"/>
                          <a:pt x="175" y="94"/>
                          <a:pt x="175" y="94"/>
                        </a:cubicBezTo>
                        <a:cubicBezTo>
                          <a:pt x="176" y="81"/>
                          <a:pt x="176" y="81"/>
                          <a:pt x="176" y="81"/>
                        </a:cubicBezTo>
                        <a:cubicBezTo>
                          <a:pt x="163" y="78"/>
                          <a:pt x="163" y="78"/>
                          <a:pt x="163" y="78"/>
                        </a:cubicBezTo>
                        <a:cubicBezTo>
                          <a:pt x="162" y="74"/>
                          <a:pt x="162" y="70"/>
                          <a:pt x="160" y="66"/>
                        </a:cubicBezTo>
                        <a:cubicBezTo>
                          <a:pt x="172" y="60"/>
                          <a:pt x="172" y="60"/>
                          <a:pt x="172" y="60"/>
                        </a:cubicBezTo>
                        <a:cubicBezTo>
                          <a:pt x="166" y="48"/>
                          <a:pt x="166" y="48"/>
                          <a:pt x="166" y="48"/>
                        </a:cubicBezTo>
                        <a:cubicBezTo>
                          <a:pt x="154" y="51"/>
                          <a:pt x="154" y="51"/>
                          <a:pt x="154" y="51"/>
                        </a:cubicBezTo>
                        <a:cubicBezTo>
                          <a:pt x="152" y="47"/>
                          <a:pt x="149" y="44"/>
                          <a:pt x="147" y="40"/>
                        </a:cubicBezTo>
                        <a:cubicBezTo>
                          <a:pt x="155" y="30"/>
                          <a:pt x="155" y="30"/>
                          <a:pt x="155" y="30"/>
                        </a:cubicBezTo>
                        <a:cubicBezTo>
                          <a:pt x="146" y="21"/>
                          <a:pt x="146" y="21"/>
                          <a:pt x="146" y="21"/>
                        </a:cubicBezTo>
                        <a:cubicBezTo>
                          <a:pt x="135" y="29"/>
                          <a:pt x="135" y="29"/>
                          <a:pt x="135" y="29"/>
                        </a:cubicBezTo>
                        <a:cubicBezTo>
                          <a:pt x="131" y="26"/>
                          <a:pt x="128" y="24"/>
                          <a:pt x="124" y="22"/>
                        </a:cubicBezTo>
                        <a:cubicBezTo>
                          <a:pt x="128" y="9"/>
                          <a:pt x="128" y="9"/>
                          <a:pt x="128" y="9"/>
                        </a:cubicBezTo>
                        <a:cubicBezTo>
                          <a:pt x="115" y="4"/>
                          <a:pt x="115" y="4"/>
                          <a:pt x="115" y="4"/>
                        </a:cubicBezTo>
                        <a:cubicBezTo>
                          <a:pt x="108" y="15"/>
                          <a:pt x="108" y="15"/>
                          <a:pt x="108" y="15"/>
                        </a:cubicBezTo>
                        <a:cubicBezTo>
                          <a:pt x="104" y="14"/>
                          <a:pt x="100" y="14"/>
                          <a:pt x="96" y="13"/>
                        </a:cubicBezTo>
                        <a:cubicBezTo>
                          <a:pt x="94" y="0"/>
                          <a:pt x="94" y="0"/>
                          <a:pt x="94" y="0"/>
                        </a:cubicBezTo>
                        <a:cubicBezTo>
                          <a:pt x="81" y="0"/>
                          <a:pt x="81" y="0"/>
                          <a:pt x="81" y="0"/>
                        </a:cubicBezTo>
                        <a:cubicBezTo>
                          <a:pt x="79" y="13"/>
                          <a:pt x="79" y="13"/>
                          <a:pt x="79" y="13"/>
                        </a:cubicBezTo>
                        <a:cubicBezTo>
                          <a:pt x="75" y="14"/>
                          <a:pt x="71" y="15"/>
                          <a:pt x="67" y="16"/>
                        </a:cubicBezTo>
                        <a:cubicBezTo>
                          <a:pt x="61" y="4"/>
                          <a:pt x="61" y="4"/>
                          <a:pt x="61" y="4"/>
                        </a:cubicBezTo>
                        <a:cubicBezTo>
                          <a:pt x="48" y="10"/>
                          <a:pt x="48" y="10"/>
                          <a:pt x="48" y="10"/>
                        </a:cubicBezTo>
                        <a:cubicBezTo>
                          <a:pt x="51" y="23"/>
                          <a:pt x="51" y="23"/>
                          <a:pt x="51" y="23"/>
                        </a:cubicBezTo>
                        <a:cubicBezTo>
                          <a:pt x="48" y="24"/>
                          <a:pt x="45" y="26"/>
                          <a:pt x="42" y="29"/>
                        </a:cubicBezTo>
                        <a:cubicBezTo>
                          <a:pt x="31" y="21"/>
                          <a:pt x="31" y="21"/>
                          <a:pt x="31" y="21"/>
                        </a:cubicBezTo>
                        <a:cubicBezTo>
                          <a:pt x="22" y="30"/>
                          <a:pt x="22" y="30"/>
                          <a:pt x="22" y="30"/>
                        </a:cubicBezTo>
                        <a:cubicBezTo>
                          <a:pt x="29" y="42"/>
                          <a:pt x="29" y="42"/>
                          <a:pt x="29" y="42"/>
                        </a:cubicBezTo>
                        <a:cubicBezTo>
                          <a:pt x="26" y="45"/>
                          <a:pt x="24" y="48"/>
                          <a:pt x="22" y="52"/>
                        </a:cubicBezTo>
                        <a:cubicBezTo>
                          <a:pt x="10" y="48"/>
                          <a:pt x="10" y="48"/>
                          <a:pt x="10" y="48"/>
                        </a:cubicBezTo>
                        <a:cubicBezTo>
                          <a:pt x="5" y="59"/>
                          <a:pt x="5" y="59"/>
                          <a:pt x="5" y="59"/>
                        </a:cubicBezTo>
                        <a:cubicBezTo>
                          <a:pt x="16" y="66"/>
                          <a:pt x="16" y="66"/>
                          <a:pt x="16" y="66"/>
                        </a:cubicBezTo>
                        <a:cubicBezTo>
                          <a:pt x="15" y="70"/>
                          <a:pt x="14" y="75"/>
                          <a:pt x="14" y="79"/>
                        </a:cubicBezTo>
                        <a:cubicBezTo>
                          <a:pt x="0" y="81"/>
                          <a:pt x="0" y="81"/>
                          <a:pt x="0" y="81"/>
                        </a:cubicBezTo>
                        <a:cubicBezTo>
                          <a:pt x="0" y="94"/>
                          <a:pt x="0" y="94"/>
                          <a:pt x="0" y="94"/>
                        </a:cubicBezTo>
                        <a:cubicBezTo>
                          <a:pt x="13" y="96"/>
                          <a:pt x="13" y="96"/>
                          <a:pt x="13" y="96"/>
                        </a:cubicBezTo>
                        <a:cubicBezTo>
                          <a:pt x="14" y="100"/>
                          <a:pt x="15" y="105"/>
                          <a:pt x="16" y="109"/>
                        </a:cubicBezTo>
                        <a:cubicBezTo>
                          <a:pt x="5" y="115"/>
                          <a:pt x="5" y="115"/>
                          <a:pt x="5" y="115"/>
                        </a:cubicBezTo>
                        <a:cubicBezTo>
                          <a:pt x="9" y="127"/>
                          <a:pt x="9" y="127"/>
                          <a:pt x="9" y="127"/>
                        </a:cubicBezTo>
                        <a:cubicBezTo>
                          <a:pt x="22" y="124"/>
                          <a:pt x="22" y="124"/>
                          <a:pt x="22" y="124"/>
                        </a:cubicBezTo>
                        <a:cubicBezTo>
                          <a:pt x="24" y="128"/>
                          <a:pt x="27" y="131"/>
                          <a:pt x="29" y="135"/>
                        </a:cubicBezTo>
                        <a:cubicBezTo>
                          <a:pt x="21" y="145"/>
                          <a:pt x="21" y="145"/>
                          <a:pt x="21" y="145"/>
                        </a:cubicBezTo>
                        <a:cubicBezTo>
                          <a:pt x="31" y="154"/>
                          <a:pt x="31" y="154"/>
                          <a:pt x="31" y="154"/>
                        </a:cubicBezTo>
                        <a:cubicBezTo>
                          <a:pt x="40" y="146"/>
                          <a:pt x="40" y="146"/>
                          <a:pt x="40" y="146"/>
                        </a:cubicBezTo>
                        <a:cubicBezTo>
                          <a:pt x="44" y="149"/>
                          <a:pt x="48" y="152"/>
                          <a:pt x="52" y="154"/>
                        </a:cubicBezTo>
                        <a:cubicBezTo>
                          <a:pt x="48" y="166"/>
                          <a:pt x="48" y="166"/>
                          <a:pt x="48" y="166"/>
                        </a:cubicBezTo>
                        <a:cubicBezTo>
                          <a:pt x="60" y="171"/>
                          <a:pt x="60" y="171"/>
                          <a:pt x="60" y="171"/>
                        </a:cubicBezTo>
                        <a:cubicBezTo>
                          <a:pt x="66" y="160"/>
                          <a:pt x="66" y="160"/>
                          <a:pt x="66" y="160"/>
                        </a:cubicBezTo>
                        <a:cubicBezTo>
                          <a:pt x="70" y="161"/>
                          <a:pt x="75" y="162"/>
                          <a:pt x="80" y="163"/>
                        </a:cubicBezTo>
                        <a:cubicBezTo>
                          <a:pt x="81" y="175"/>
                          <a:pt x="81" y="175"/>
                          <a:pt x="81" y="175"/>
                        </a:cubicBezTo>
                        <a:cubicBezTo>
                          <a:pt x="95" y="175"/>
                          <a:pt x="95" y="175"/>
                          <a:pt x="95" y="175"/>
                        </a:cubicBezTo>
                        <a:cubicBezTo>
                          <a:pt x="96" y="163"/>
                          <a:pt x="96" y="163"/>
                          <a:pt x="96" y="163"/>
                        </a:cubicBezTo>
                      </a:path>
                    </a:pathLst>
                  </a:custGeom>
                  <a:solidFill>
                    <a:schemeClr val="bg1"/>
                  </a:solidFill>
                  <a:ln w="12700" cap="rnd">
                    <a:solidFill>
                      <a:srgbClr val="0098CC"/>
                    </a:solidFill>
                    <a:prstDash val="solid"/>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157" name="Oval 19">
                    <a:extLst>
                      <a:ext uri="{FF2B5EF4-FFF2-40B4-BE49-F238E27FC236}">
                        <a16:creationId xmlns:a16="http://schemas.microsoft.com/office/drawing/2014/main" id="{1432F642-0D4A-4BE0-964B-90B1E8F8B722}"/>
                      </a:ext>
                    </a:extLst>
                  </p:cNvPr>
                  <p:cNvSpPr>
                    <a:spLocks noChangeArrowheads="1"/>
                  </p:cNvSpPr>
                  <p:nvPr/>
                </p:nvSpPr>
                <p:spPr bwMode="auto">
                  <a:xfrm>
                    <a:off x="650324" y="5127332"/>
                    <a:ext cx="931702" cy="938063"/>
                  </a:xfrm>
                  <a:prstGeom prst="ellipse">
                    <a:avLst/>
                  </a:prstGeom>
                  <a:solidFill>
                    <a:schemeClr val="bg1"/>
                  </a:solidFill>
                  <a:ln w="12700" cap="rnd">
                    <a:solidFill>
                      <a:srgbClr val="0098CC"/>
                    </a:solidFill>
                    <a:prstDash val="dashDot"/>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sp>
              <p:nvSpPr>
                <p:cNvPr id="155" name="Oval 18">
                  <a:extLst>
                    <a:ext uri="{FF2B5EF4-FFF2-40B4-BE49-F238E27FC236}">
                      <a16:creationId xmlns:a16="http://schemas.microsoft.com/office/drawing/2014/main" id="{689864B0-9386-42A5-AABB-D15263C042D3}"/>
                    </a:ext>
                  </a:extLst>
                </p:cNvPr>
                <p:cNvSpPr>
                  <a:spLocks noChangeArrowheads="1"/>
                </p:cNvSpPr>
                <p:nvPr/>
              </p:nvSpPr>
              <p:spPr bwMode="auto">
                <a:xfrm>
                  <a:off x="710739" y="5187753"/>
                  <a:ext cx="810867" cy="817228"/>
                </a:xfrm>
                <a:prstGeom prst="ellipse">
                  <a:avLst/>
                </a:prstGeom>
                <a:solidFill>
                  <a:schemeClr val="bg1"/>
                </a:solidFill>
                <a:ln w="12700" cap="rnd">
                  <a:solidFill>
                    <a:srgbClr val="0098CC"/>
                  </a:solid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grpSp>
            <p:nvGrpSpPr>
              <p:cNvPr id="68" name="Group 67">
                <a:extLst>
                  <a:ext uri="{FF2B5EF4-FFF2-40B4-BE49-F238E27FC236}">
                    <a16:creationId xmlns:a16="http://schemas.microsoft.com/office/drawing/2014/main" id="{2FB1509A-EC96-41E2-861A-146BC1C8180C}"/>
                  </a:ext>
                </a:extLst>
              </p:cNvPr>
              <p:cNvGrpSpPr/>
              <p:nvPr/>
            </p:nvGrpSpPr>
            <p:grpSpPr>
              <a:xfrm>
                <a:off x="3348435" y="4932384"/>
                <a:ext cx="293432" cy="292017"/>
                <a:chOff x="456349" y="4939723"/>
                <a:chExt cx="1319647" cy="1313288"/>
              </a:xfrm>
            </p:grpSpPr>
            <p:grpSp>
              <p:nvGrpSpPr>
                <p:cNvPr id="150" name="Group 149">
                  <a:extLst>
                    <a:ext uri="{FF2B5EF4-FFF2-40B4-BE49-F238E27FC236}">
                      <a16:creationId xmlns:a16="http://schemas.microsoft.com/office/drawing/2014/main" id="{9C6BC861-FC04-4176-8DA4-B47F9BBE0BA8}"/>
                    </a:ext>
                  </a:extLst>
                </p:cNvPr>
                <p:cNvGrpSpPr/>
                <p:nvPr/>
              </p:nvGrpSpPr>
              <p:grpSpPr>
                <a:xfrm>
                  <a:off x="456349" y="4939723"/>
                  <a:ext cx="1319647" cy="1313288"/>
                  <a:chOff x="456349" y="4939723"/>
                  <a:chExt cx="1319647" cy="1313288"/>
                </a:xfrm>
              </p:grpSpPr>
              <p:sp>
                <p:nvSpPr>
                  <p:cNvPr id="152" name="Freeform 17">
                    <a:extLst>
                      <a:ext uri="{FF2B5EF4-FFF2-40B4-BE49-F238E27FC236}">
                        <a16:creationId xmlns:a16="http://schemas.microsoft.com/office/drawing/2014/main" id="{4F43D6BE-6113-46E5-A4ED-0FC006D81769}"/>
                      </a:ext>
                    </a:extLst>
                  </p:cNvPr>
                  <p:cNvSpPr>
                    <a:spLocks/>
                  </p:cNvSpPr>
                  <p:nvPr/>
                </p:nvSpPr>
                <p:spPr bwMode="auto">
                  <a:xfrm>
                    <a:off x="456349" y="4939723"/>
                    <a:ext cx="1319647" cy="1313288"/>
                  </a:xfrm>
                  <a:custGeom>
                    <a:avLst/>
                    <a:gdLst>
                      <a:gd name="T0" fmla="*/ 115 w 176"/>
                      <a:gd name="T1" fmla="*/ 171 h 175"/>
                      <a:gd name="T2" fmla="*/ 125 w 176"/>
                      <a:gd name="T3" fmla="*/ 154 h 175"/>
                      <a:gd name="T4" fmla="*/ 145 w 176"/>
                      <a:gd name="T5" fmla="*/ 155 h 175"/>
                      <a:gd name="T6" fmla="*/ 148 w 176"/>
                      <a:gd name="T7" fmla="*/ 135 h 175"/>
                      <a:gd name="T8" fmla="*/ 166 w 176"/>
                      <a:gd name="T9" fmla="*/ 127 h 175"/>
                      <a:gd name="T10" fmla="*/ 161 w 176"/>
                      <a:gd name="T11" fmla="*/ 108 h 175"/>
                      <a:gd name="T12" fmla="*/ 175 w 176"/>
                      <a:gd name="T13" fmla="*/ 94 h 175"/>
                      <a:gd name="T14" fmla="*/ 163 w 176"/>
                      <a:gd name="T15" fmla="*/ 78 h 175"/>
                      <a:gd name="T16" fmla="*/ 172 w 176"/>
                      <a:gd name="T17" fmla="*/ 60 h 175"/>
                      <a:gd name="T18" fmla="*/ 154 w 176"/>
                      <a:gd name="T19" fmla="*/ 51 h 175"/>
                      <a:gd name="T20" fmla="*/ 155 w 176"/>
                      <a:gd name="T21" fmla="*/ 30 h 175"/>
                      <a:gd name="T22" fmla="*/ 135 w 176"/>
                      <a:gd name="T23" fmla="*/ 29 h 175"/>
                      <a:gd name="T24" fmla="*/ 128 w 176"/>
                      <a:gd name="T25" fmla="*/ 9 h 175"/>
                      <a:gd name="T26" fmla="*/ 108 w 176"/>
                      <a:gd name="T27" fmla="*/ 15 h 175"/>
                      <a:gd name="T28" fmla="*/ 94 w 176"/>
                      <a:gd name="T29" fmla="*/ 0 h 175"/>
                      <a:gd name="T30" fmla="*/ 79 w 176"/>
                      <a:gd name="T31" fmla="*/ 13 h 175"/>
                      <a:gd name="T32" fmla="*/ 61 w 176"/>
                      <a:gd name="T33" fmla="*/ 4 h 175"/>
                      <a:gd name="T34" fmla="*/ 51 w 176"/>
                      <a:gd name="T35" fmla="*/ 23 h 175"/>
                      <a:gd name="T36" fmla="*/ 31 w 176"/>
                      <a:gd name="T37" fmla="*/ 21 h 175"/>
                      <a:gd name="T38" fmla="*/ 29 w 176"/>
                      <a:gd name="T39" fmla="*/ 42 h 175"/>
                      <a:gd name="T40" fmla="*/ 10 w 176"/>
                      <a:gd name="T41" fmla="*/ 48 h 175"/>
                      <a:gd name="T42" fmla="*/ 16 w 176"/>
                      <a:gd name="T43" fmla="*/ 66 h 175"/>
                      <a:gd name="T44" fmla="*/ 0 w 176"/>
                      <a:gd name="T45" fmla="*/ 81 h 175"/>
                      <a:gd name="T46" fmla="*/ 13 w 176"/>
                      <a:gd name="T47" fmla="*/ 96 h 175"/>
                      <a:gd name="T48" fmla="*/ 5 w 176"/>
                      <a:gd name="T49" fmla="*/ 115 h 175"/>
                      <a:gd name="T50" fmla="*/ 22 w 176"/>
                      <a:gd name="T51" fmla="*/ 124 h 175"/>
                      <a:gd name="T52" fmla="*/ 21 w 176"/>
                      <a:gd name="T53" fmla="*/ 145 h 175"/>
                      <a:gd name="T54" fmla="*/ 40 w 176"/>
                      <a:gd name="T55" fmla="*/ 146 h 175"/>
                      <a:gd name="T56" fmla="*/ 48 w 176"/>
                      <a:gd name="T57" fmla="*/ 166 h 175"/>
                      <a:gd name="T58" fmla="*/ 66 w 176"/>
                      <a:gd name="T59" fmla="*/ 160 h 175"/>
                      <a:gd name="T60" fmla="*/ 81 w 176"/>
                      <a:gd name="T61" fmla="*/ 175 h 175"/>
                      <a:gd name="T62" fmla="*/ 96 w 176"/>
                      <a:gd name="T63" fmla="*/ 16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5">
                        <a:moveTo>
                          <a:pt x="109" y="161"/>
                        </a:moveTo>
                        <a:cubicBezTo>
                          <a:pt x="115" y="171"/>
                          <a:pt x="115" y="171"/>
                          <a:pt x="115" y="171"/>
                        </a:cubicBezTo>
                        <a:cubicBezTo>
                          <a:pt x="128" y="166"/>
                          <a:pt x="128" y="166"/>
                          <a:pt x="128" y="166"/>
                        </a:cubicBezTo>
                        <a:cubicBezTo>
                          <a:pt x="125" y="154"/>
                          <a:pt x="125" y="154"/>
                          <a:pt x="125" y="154"/>
                        </a:cubicBezTo>
                        <a:cubicBezTo>
                          <a:pt x="128" y="152"/>
                          <a:pt x="132" y="150"/>
                          <a:pt x="135" y="147"/>
                        </a:cubicBezTo>
                        <a:cubicBezTo>
                          <a:pt x="145" y="155"/>
                          <a:pt x="145" y="155"/>
                          <a:pt x="145" y="155"/>
                        </a:cubicBezTo>
                        <a:cubicBezTo>
                          <a:pt x="155" y="145"/>
                          <a:pt x="155" y="145"/>
                          <a:pt x="155" y="145"/>
                        </a:cubicBezTo>
                        <a:cubicBezTo>
                          <a:pt x="148" y="135"/>
                          <a:pt x="148" y="135"/>
                          <a:pt x="148" y="135"/>
                        </a:cubicBezTo>
                        <a:cubicBezTo>
                          <a:pt x="150" y="131"/>
                          <a:pt x="153" y="128"/>
                          <a:pt x="155" y="124"/>
                        </a:cubicBezTo>
                        <a:cubicBezTo>
                          <a:pt x="166" y="127"/>
                          <a:pt x="166" y="127"/>
                          <a:pt x="166" y="127"/>
                        </a:cubicBezTo>
                        <a:cubicBezTo>
                          <a:pt x="172" y="115"/>
                          <a:pt x="172" y="115"/>
                          <a:pt x="172" y="115"/>
                        </a:cubicBezTo>
                        <a:cubicBezTo>
                          <a:pt x="161" y="108"/>
                          <a:pt x="161" y="108"/>
                          <a:pt x="161" y="108"/>
                        </a:cubicBezTo>
                        <a:cubicBezTo>
                          <a:pt x="162" y="104"/>
                          <a:pt x="163" y="100"/>
                          <a:pt x="163" y="96"/>
                        </a:cubicBezTo>
                        <a:cubicBezTo>
                          <a:pt x="175" y="94"/>
                          <a:pt x="175" y="94"/>
                          <a:pt x="175" y="94"/>
                        </a:cubicBezTo>
                        <a:cubicBezTo>
                          <a:pt x="176" y="81"/>
                          <a:pt x="176" y="81"/>
                          <a:pt x="176" y="81"/>
                        </a:cubicBezTo>
                        <a:cubicBezTo>
                          <a:pt x="163" y="78"/>
                          <a:pt x="163" y="78"/>
                          <a:pt x="163" y="78"/>
                        </a:cubicBezTo>
                        <a:cubicBezTo>
                          <a:pt x="162" y="74"/>
                          <a:pt x="162" y="70"/>
                          <a:pt x="160" y="66"/>
                        </a:cubicBezTo>
                        <a:cubicBezTo>
                          <a:pt x="172" y="60"/>
                          <a:pt x="172" y="60"/>
                          <a:pt x="172" y="60"/>
                        </a:cubicBezTo>
                        <a:cubicBezTo>
                          <a:pt x="166" y="48"/>
                          <a:pt x="166" y="48"/>
                          <a:pt x="166" y="48"/>
                        </a:cubicBezTo>
                        <a:cubicBezTo>
                          <a:pt x="154" y="51"/>
                          <a:pt x="154" y="51"/>
                          <a:pt x="154" y="51"/>
                        </a:cubicBezTo>
                        <a:cubicBezTo>
                          <a:pt x="152" y="47"/>
                          <a:pt x="149" y="44"/>
                          <a:pt x="147" y="40"/>
                        </a:cubicBezTo>
                        <a:cubicBezTo>
                          <a:pt x="155" y="30"/>
                          <a:pt x="155" y="30"/>
                          <a:pt x="155" y="30"/>
                        </a:cubicBezTo>
                        <a:cubicBezTo>
                          <a:pt x="146" y="21"/>
                          <a:pt x="146" y="21"/>
                          <a:pt x="146" y="21"/>
                        </a:cubicBezTo>
                        <a:cubicBezTo>
                          <a:pt x="135" y="29"/>
                          <a:pt x="135" y="29"/>
                          <a:pt x="135" y="29"/>
                        </a:cubicBezTo>
                        <a:cubicBezTo>
                          <a:pt x="131" y="26"/>
                          <a:pt x="128" y="24"/>
                          <a:pt x="124" y="22"/>
                        </a:cubicBezTo>
                        <a:cubicBezTo>
                          <a:pt x="128" y="9"/>
                          <a:pt x="128" y="9"/>
                          <a:pt x="128" y="9"/>
                        </a:cubicBezTo>
                        <a:cubicBezTo>
                          <a:pt x="115" y="4"/>
                          <a:pt x="115" y="4"/>
                          <a:pt x="115" y="4"/>
                        </a:cubicBezTo>
                        <a:cubicBezTo>
                          <a:pt x="108" y="15"/>
                          <a:pt x="108" y="15"/>
                          <a:pt x="108" y="15"/>
                        </a:cubicBezTo>
                        <a:cubicBezTo>
                          <a:pt x="104" y="14"/>
                          <a:pt x="100" y="14"/>
                          <a:pt x="96" y="13"/>
                        </a:cubicBezTo>
                        <a:cubicBezTo>
                          <a:pt x="94" y="0"/>
                          <a:pt x="94" y="0"/>
                          <a:pt x="94" y="0"/>
                        </a:cubicBezTo>
                        <a:cubicBezTo>
                          <a:pt x="81" y="0"/>
                          <a:pt x="81" y="0"/>
                          <a:pt x="81" y="0"/>
                        </a:cubicBezTo>
                        <a:cubicBezTo>
                          <a:pt x="79" y="13"/>
                          <a:pt x="79" y="13"/>
                          <a:pt x="79" y="13"/>
                        </a:cubicBezTo>
                        <a:cubicBezTo>
                          <a:pt x="75" y="14"/>
                          <a:pt x="71" y="15"/>
                          <a:pt x="67" y="16"/>
                        </a:cubicBezTo>
                        <a:cubicBezTo>
                          <a:pt x="61" y="4"/>
                          <a:pt x="61" y="4"/>
                          <a:pt x="61" y="4"/>
                        </a:cubicBezTo>
                        <a:cubicBezTo>
                          <a:pt x="48" y="10"/>
                          <a:pt x="48" y="10"/>
                          <a:pt x="48" y="10"/>
                        </a:cubicBezTo>
                        <a:cubicBezTo>
                          <a:pt x="51" y="23"/>
                          <a:pt x="51" y="23"/>
                          <a:pt x="51" y="23"/>
                        </a:cubicBezTo>
                        <a:cubicBezTo>
                          <a:pt x="48" y="24"/>
                          <a:pt x="45" y="26"/>
                          <a:pt x="42" y="29"/>
                        </a:cubicBezTo>
                        <a:cubicBezTo>
                          <a:pt x="31" y="21"/>
                          <a:pt x="31" y="21"/>
                          <a:pt x="31" y="21"/>
                        </a:cubicBezTo>
                        <a:cubicBezTo>
                          <a:pt x="22" y="30"/>
                          <a:pt x="22" y="30"/>
                          <a:pt x="22" y="30"/>
                        </a:cubicBezTo>
                        <a:cubicBezTo>
                          <a:pt x="29" y="42"/>
                          <a:pt x="29" y="42"/>
                          <a:pt x="29" y="42"/>
                        </a:cubicBezTo>
                        <a:cubicBezTo>
                          <a:pt x="26" y="45"/>
                          <a:pt x="24" y="48"/>
                          <a:pt x="22" y="52"/>
                        </a:cubicBezTo>
                        <a:cubicBezTo>
                          <a:pt x="10" y="48"/>
                          <a:pt x="10" y="48"/>
                          <a:pt x="10" y="48"/>
                        </a:cubicBezTo>
                        <a:cubicBezTo>
                          <a:pt x="5" y="59"/>
                          <a:pt x="5" y="59"/>
                          <a:pt x="5" y="59"/>
                        </a:cubicBezTo>
                        <a:cubicBezTo>
                          <a:pt x="16" y="66"/>
                          <a:pt x="16" y="66"/>
                          <a:pt x="16" y="66"/>
                        </a:cubicBezTo>
                        <a:cubicBezTo>
                          <a:pt x="15" y="70"/>
                          <a:pt x="14" y="75"/>
                          <a:pt x="14" y="79"/>
                        </a:cubicBezTo>
                        <a:cubicBezTo>
                          <a:pt x="0" y="81"/>
                          <a:pt x="0" y="81"/>
                          <a:pt x="0" y="81"/>
                        </a:cubicBezTo>
                        <a:cubicBezTo>
                          <a:pt x="0" y="94"/>
                          <a:pt x="0" y="94"/>
                          <a:pt x="0" y="94"/>
                        </a:cubicBezTo>
                        <a:cubicBezTo>
                          <a:pt x="13" y="96"/>
                          <a:pt x="13" y="96"/>
                          <a:pt x="13" y="96"/>
                        </a:cubicBezTo>
                        <a:cubicBezTo>
                          <a:pt x="14" y="100"/>
                          <a:pt x="15" y="105"/>
                          <a:pt x="16" y="109"/>
                        </a:cubicBezTo>
                        <a:cubicBezTo>
                          <a:pt x="5" y="115"/>
                          <a:pt x="5" y="115"/>
                          <a:pt x="5" y="115"/>
                        </a:cubicBezTo>
                        <a:cubicBezTo>
                          <a:pt x="9" y="127"/>
                          <a:pt x="9" y="127"/>
                          <a:pt x="9" y="127"/>
                        </a:cubicBezTo>
                        <a:cubicBezTo>
                          <a:pt x="22" y="124"/>
                          <a:pt x="22" y="124"/>
                          <a:pt x="22" y="124"/>
                        </a:cubicBezTo>
                        <a:cubicBezTo>
                          <a:pt x="24" y="128"/>
                          <a:pt x="27" y="131"/>
                          <a:pt x="29" y="135"/>
                        </a:cubicBezTo>
                        <a:cubicBezTo>
                          <a:pt x="21" y="145"/>
                          <a:pt x="21" y="145"/>
                          <a:pt x="21" y="145"/>
                        </a:cubicBezTo>
                        <a:cubicBezTo>
                          <a:pt x="31" y="154"/>
                          <a:pt x="31" y="154"/>
                          <a:pt x="31" y="154"/>
                        </a:cubicBezTo>
                        <a:cubicBezTo>
                          <a:pt x="40" y="146"/>
                          <a:pt x="40" y="146"/>
                          <a:pt x="40" y="146"/>
                        </a:cubicBezTo>
                        <a:cubicBezTo>
                          <a:pt x="44" y="149"/>
                          <a:pt x="48" y="152"/>
                          <a:pt x="52" y="154"/>
                        </a:cubicBezTo>
                        <a:cubicBezTo>
                          <a:pt x="48" y="166"/>
                          <a:pt x="48" y="166"/>
                          <a:pt x="48" y="166"/>
                        </a:cubicBezTo>
                        <a:cubicBezTo>
                          <a:pt x="60" y="171"/>
                          <a:pt x="60" y="171"/>
                          <a:pt x="60" y="171"/>
                        </a:cubicBezTo>
                        <a:cubicBezTo>
                          <a:pt x="66" y="160"/>
                          <a:pt x="66" y="160"/>
                          <a:pt x="66" y="160"/>
                        </a:cubicBezTo>
                        <a:cubicBezTo>
                          <a:pt x="70" y="161"/>
                          <a:pt x="75" y="162"/>
                          <a:pt x="80" y="163"/>
                        </a:cubicBezTo>
                        <a:cubicBezTo>
                          <a:pt x="81" y="175"/>
                          <a:pt x="81" y="175"/>
                          <a:pt x="81" y="175"/>
                        </a:cubicBezTo>
                        <a:cubicBezTo>
                          <a:pt x="95" y="175"/>
                          <a:pt x="95" y="175"/>
                          <a:pt x="95" y="175"/>
                        </a:cubicBezTo>
                        <a:cubicBezTo>
                          <a:pt x="96" y="163"/>
                          <a:pt x="96" y="163"/>
                          <a:pt x="96" y="163"/>
                        </a:cubicBezTo>
                      </a:path>
                    </a:pathLst>
                  </a:custGeom>
                  <a:solidFill>
                    <a:schemeClr val="bg1"/>
                  </a:solidFill>
                  <a:ln w="3175" cap="rnd">
                    <a:solidFill>
                      <a:srgbClr val="0098CC"/>
                    </a:solidFill>
                    <a:prstDash val="solid"/>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153" name="Oval 19">
                    <a:extLst>
                      <a:ext uri="{FF2B5EF4-FFF2-40B4-BE49-F238E27FC236}">
                        <a16:creationId xmlns:a16="http://schemas.microsoft.com/office/drawing/2014/main" id="{5B7E094C-C057-4726-A8E0-A6C385120A0F}"/>
                      </a:ext>
                    </a:extLst>
                  </p:cNvPr>
                  <p:cNvSpPr>
                    <a:spLocks noChangeArrowheads="1"/>
                  </p:cNvSpPr>
                  <p:nvPr/>
                </p:nvSpPr>
                <p:spPr bwMode="auto">
                  <a:xfrm>
                    <a:off x="650324" y="5127332"/>
                    <a:ext cx="931702" cy="938063"/>
                  </a:xfrm>
                  <a:prstGeom prst="ellipse">
                    <a:avLst/>
                  </a:prstGeom>
                  <a:solidFill>
                    <a:schemeClr val="bg1"/>
                  </a:solidFill>
                  <a:ln w="3175" cap="rnd">
                    <a:solidFill>
                      <a:srgbClr val="0098CC"/>
                    </a:solidFill>
                    <a:prstDash val="dashDot"/>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sp>
              <p:nvSpPr>
                <p:cNvPr id="151" name="Oval 18">
                  <a:extLst>
                    <a:ext uri="{FF2B5EF4-FFF2-40B4-BE49-F238E27FC236}">
                      <a16:creationId xmlns:a16="http://schemas.microsoft.com/office/drawing/2014/main" id="{B73F4F22-6066-4925-BB53-CCC28F71B1DE}"/>
                    </a:ext>
                  </a:extLst>
                </p:cNvPr>
                <p:cNvSpPr>
                  <a:spLocks noChangeArrowheads="1"/>
                </p:cNvSpPr>
                <p:nvPr/>
              </p:nvSpPr>
              <p:spPr bwMode="auto">
                <a:xfrm>
                  <a:off x="710739" y="5187753"/>
                  <a:ext cx="810867" cy="817228"/>
                </a:xfrm>
                <a:prstGeom prst="ellipse">
                  <a:avLst/>
                </a:prstGeom>
                <a:solidFill>
                  <a:schemeClr val="bg1"/>
                </a:solidFill>
                <a:ln w="3175" cap="rnd">
                  <a:solidFill>
                    <a:srgbClr val="0098CC"/>
                  </a:solid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grpSp>
            <p:nvGrpSpPr>
              <p:cNvPr id="69" name="Group 68">
                <a:extLst>
                  <a:ext uri="{FF2B5EF4-FFF2-40B4-BE49-F238E27FC236}">
                    <a16:creationId xmlns:a16="http://schemas.microsoft.com/office/drawing/2014/main" id="{68BDE4B4-DF37-41C6-9200-7B388EC1B2F7}"/>
                  </a:ext>
                </a:extLst>
              </p:cNvPr>
              <p:cNvGrpSpPr/>
              <p:nvPr/>
            </p:nvGrpSpPr>
            <p:grpSpPr>
              <a:xfrm>
                <a:off x="3909171" y="4464376"/>
                <a:ext cx="236866" cy="235725"/>
                <a:chOff x="456349" y="4939723"/>
                <a:chExt cx="1319647" cy="1313288"/>
              </a:xfrm>
            </p:grpSpPr>
            <p:grpSp>
              <p:nvGrpSpPr>
                <p:cNvPr id="146" name="Group 145">
                  <a:extLst>
                    <a:ext uri="{FF2B5EF4-FFF2-40B4-BE49-F238E27FC236}">
                      <a16:creationId xmlns:a16="http://schemas.microsoft.com/office/drawing/2014/main" id="{4DCBE27E-DFDF-43D3-A1AC-AA4EC892F1D3}"/>
                    </a:ext>
                  </a:extLst>
                </p:cNvPr>
                <p:cNvGrpSpPr/>
                <p:nvPr/>
              </p:nvGrpSpPr>
              <p:grpSpPr>
                <a:xfrm>
                  <a:off x="456349" y="4939723"/>
                  <a:ext cx="1319647" cy="1313288"/>
                  <a:chOff x="456349" y="4939723"/>
                  <a:chExt cx="1319647" cy="1313288"/>
                </a:xfrm>
              </p:grpSpPr>
              <p:sp>
                <p:nvSpPr>
                  <p:cNvPr id="148" name="Freeform 17">
                    <a:extLst>
                      <a:ext uri="{FF2B5EF4-FFF2-40B4-BE49-F238E27FC236}">
                        <a16:creationId xmlns:a16="http://schemas.microsoft.com/office/drawing/2014/main" id="{E67F79AB-F715-4164-9DAD-9CD7628C9052}"/>
                      </a:ext>
                    </a:extLst>
                  </p:cNvPr>
                  <p:cNvSpPr>
                    <a:spLocks/>
                  </p:cNvSpPr>
                  <p:nvPr/>
                </p:nvSpPr>
                <p:spPr bwMode="auto">
                  <a:xfrm>
                    <a:off x="456349" y="4939723"/>
                    <a:ext cx="1319647" cy="1313288"/>
                  </a:xfrm>
                  <a:custGeom>
                    <a:avLst/>
                    <a:gdLst>
                      <a:gd name="T0" fmla="*/ 115 w 176"/>
                      <a:gd name="T1" fmla="*/ 171 h 175"/>
                      <a:gd name="T2" fmla="*/ 125 w 176"/>
                      <a:gd name="T3" fmla="*/ 154 h 175"/>
                      <a:gd name="T4" fmla="*/ 145 w 176"/>
                      <a:gd name="T5" fmla="*/ 155 h 175"/>
                      <a:gd name="T6" fmla="*/ 148 w 176"/>
                      <a:gd name="T7" fmla="*/ 135 h 175"/>
                      <a:gd name="T8" fmla="*/ 166 w 176"/>
                      <a:gd name="T9" fmla="*/ 127 h 175"/>
                      <a:gd name="T10" fmla="*/ 161 w 176"/>
                      <a:gd name="T11" fmla="*/ 108 h 175"/>
                      <a:gd name="T12" fmla="*/ 175 w 176"/>
                      <a:gd name="T13" fmla="*/ 94 h 175"/>
                      <a:gd name="T14" fmla="*/ 163 w 176"/>
                      <a:gd name="T15" fmla="*/ 78 h 175"/>
                      <a:gd name="T16" fmla="*/ 172 w 176"/>
                      <a:gd name="T17" fmla="*/ 60 h 175"/>
                      <a:gd name="T18" fmla="*/ 154 w 176"/>
                      <a:gd name="T19" fmla="*/ 51 h 175"/>
                      <a:gd name="T20" fmla="*/ 155 w 176"/>
                      <a:gd name="T21" fmla="*/ 30 h 175"/>
                      <a:gd name="T22" fmla="*/ 135 w 176"/>
                      <a:gd name="T23" fmla="*/ 29 h 175"/>
                      <a:gd name="T24" fmla="*/ 128 w 176"/>
                      <a:gd name="T25" fmla="*/ 9 h 175"/>
                      <a:gd name="T26" fmla="*/ 108 w 176"/>
                      <a:gd name="T27" fmla="*/ 15 h 175"/>
                      <a:gd name="T28" fmla="*/ 94 w 176"/>
                      <a:gd name="T29" fmla="*/ 0 h 175"/>
                      <a:gd name="T30" fmla="*/ 79 w 176"/>
                      <a:gd name="T31" fmla="*/ 13 h 175"/>
                      <a:gd name="T32" fmla="*/ 61 w 176"/>
                      <a:gd name="T33" fmla="*/ 4 h 175"/>
                      <a:gd name="T34" fmla="*/ 51 w 176"/>
                      <a:gd name="T35" fmla="*/ 23 h 175"/>
                      <a:gd name="T36" fmla="*/ 31 w 176"/>
                      <a:gd name="T37" fmla="*/ 21 h 175"/>
                      <a:gd name="T38" fmla="*/ 29 w 176"/>
                      <a:gd name="T39" fmla="*/ 42 h 175"/>
                      <a:gd name="T40" fmla="*/ 10 w 176"/>
                      <a:gd name="T41" fmla="*/ 48 h 175"/>
                      <a:gd name="T42" fmla="*/ 16 w 176"/>
                      <a:gd name="T43" fmla="*/ 66 h 175"/>
                      <a:gd name="T44" fmla="*/ 0 w 176"/>
                      <a:gd name="T45" fmla="*/ 81 h 175"/>
                      <a:gd name="T46" fmla="*/ 13 w 176"/>
                      <a:gd name="T47" fmla="*/ 96 h 175"/>
                      <a:gd name="T48" fmla="*/ 5 w 176"/>
                      <a:gd name="T49" fmla="*/ 115 h 175"/>
                      <a:gd name="T50" fmla="*/ 22 w 176"/>
                      <a:gd name="T51" fmla="*/ 124 h 175"/>
                      <a:gd name="T52" fmla="*/ 21 w 176"/>
                      <a:gd name="T53" fmla="*/ 145 h 175"/>
                      <a:gd name="T54" fmla="*/ 40 w 176"/>
                      <a:gd name="T55" fmla="*/ 146 h 175"/>
                      <a:gd name="T56" fmla="*/ 48 w 176"/>
                      <a:gd name="T57" fmla="*/ 166 h 175"/>
                      <a:gd name="T58" fmla="*/ 66 w 176"/>
                      <a:gd name="T59" fmla="*/ 160 h 175"/>
                      <a:gd name="T60" fmla="*/ 81 w 176"/>
                      <a:gd name="T61" fmla="*/ 175 h 175"/>
                      <a:gd name="T62" fmla="*/ 96 w 176"/>
                      <a:gd name="T63" fmla="*/ 16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5">
                        <a:moveTo>
                          <a:pt x="109" y="161"/>
                        </a:moveTo>
                        <a:cubicBezTo>
                          <a:pt x="115" y="171"/>
                          <a:pt x="115" y="171"/>
                          <a:pt x="115" y="171"/>
                        </a:cubicBezTo>
                        <a:cubicBezTo>
                          <a:pt x="128" y="166"/>
                          <a:pt x="128" y="166"/>
                          <a:pt x="128" y="166"/>
                        </a:cubicBezTo>
                        <a:cubicBezTo>
                          <a:pt x="125" y="154"/>
                          <a:pt x="125" y="154"/>
                          <a:pt x="125" y="154"/>
                        </a:cubicBezTo>
                        <a:cubicBezTo>
                          <a:pt x="128" y="152"/>
                          <a:pt x="132" y="150"/>
                          <a:pt x="135" y="147"/>
                        </a:cubicBezTo>
                        <a:cubicBezTo>
                          <a:pt x="145" y="155"/>
                          <a:pt x="145" y="155"/>
                          <a:pt x="145" y="155"/>
                        </a:cubicBezTo>
                        <a:cubicBezTo>
                          <a:pt x="155" y="145"/>
                          <a:pt x="155" y="145"/>
                          <a:pt x="155" y="145"/>
                        </a:cubicBezTo>
                        <a:cubicBezTo>
                          <a:pt x="148" y="135"/>
                          <a:pt x="148" y="135"/>
                          <a:pt x="148" y="135"/>
                        </a:cubicBezTo>
                        <a:cubicBezTo>
                          <a:pt x="150" y="131"/>
                          <a:pt x="153" y="128"/>
                          <a:pt x="155" y="124"/>
                        </a:cubicBezTo>
                        <a:cubicBezTo>
                          <a:pt x="166" y="127"/>
                          <a:pt x="166" y="127"/>
                          <a:pt x="166" y="127"/>
                        </a:cubicBezTo>
                        <a:cubicBezTo>
                          <a:pt x="172" y="115"/>
                          <a:pt x="172" y="115"/>
                          <a:pt x="172" y="115"/>
                        </a:cubicBezTo>
                        <a:cubicBezTo>
                          <a:pt x="161" y="108"/>
                          <a:pt x="161" y="108"/>
                          <a:pt x="161" y="108"/>
                        </a:cubicBezTo>
                        <a:cubicBezTo>
                          <a:pt x="162" y="104"/>
                          <a:pt x="163" y="100"/>
                          <a:pt x="163" y="96"/>
                        </a:cubicBezTo>
                        <a:cubicBezTo>
                          <a:pt x="175" y="94"/>
                          <a:pt x="175" y="94"/>
                          <a:pt x="175" y="94"/>
                        </a:cubicBezTo>
                        <a:cubicBezTo>
                          <a:pt x="176" y="81"/>
                          <a:pt x="176" y="81"/>
                          <a:pt x="176" y="81"/>
                        </a:cubicBezTo>
                        <a:cubicBezTo>
                          <a:pt x="163" y="78"/>
                          <a:pt x="163" y="78"/>
                          <a:pt x="163" y="78"/>
                        </a:cubicBezTo>
                        <a:cubicBezTo>
                          <a:pt x="162" y="74"/>
                          <a:pt x="162" y="70"/>
                          <a:pt x="160" y="66"/>
                        </a:cubicBezTo>
                        <a:cubicBezTo>
                          <a:pt x="172" y="60"/>
                          <a:pt x="172" y="60"/>
                          <a:pt x="172" y="60"/>
                        </a:cubicBezTo>
                        <a:cubicBezTo>
                          <a:pt x="166" y="48"/>
                          <a:pt x="166" y="48"/>
                          <a:pt x="166" y="48"/>
                        </a:cubicBezTo>
                        <a:cubicBezTo>
                          <a:pt x="154" y="51"/>
                          <a:pt x="154" y="51"/>
                          <a:pt x="154" y="51"/>
                        </a:cubicBezTo>
                        <a:cubicBezTo>
                          <a:pt x="152" y="47"/>
                          <a:pt x="149" y="44"/>
                          <a:pt x="147" y="40"/>
                        </a:cubicBezTo>
                        <a:cubicBezTo>
                          <a:pt x="155" y="30"/>
                          <a:pt x="155" y="30"/>
                          <a:pt x="155" y="30"/>
                        </a:cubicBezTo>
                        <a:cubicBezTo>
                          <a:pt x="146" y="21"/>
                          <a:pt x="146" y="21"/>
                          <a:pt x="146" y="21"/>
                        </a:cubicBezTo>
                        <a:cubicBezTo>
                          <a:pt x="135" y="29"/>
                          <a:pt x="135" y="29"/>
                          <a:pt x="135" y="29"/>
                        </a:cubicBezTo>
                        <a:cubicBezTo>
                          <a:pt x="131" y="26"/>
                          <a:pt x="128" y="24"/>
                          <a:pt x="124" y="22"/>
                        </a:cubicBezTo>
                        <a:cubicBezTo>
                          <a:pt x="128" y="9"/>
                          <a:pt x="128" y="9"/>
                          <a:pt x="128" y="9"/>
                        </a:cubicBezTo>
                        <a:cubicBezTo>
                          <a:pt x="115" y="4"/>
                          <a:pt x="115" y="4"/>
                          <a:pt x="115" y="4"/>
                        </a:cubicBezTo>
                        <a:cubicBezTo>
                          <a:pt x="108" y="15"/>
                          <a:pt x="108" y="15"/>
                          <a:pt x="108" y="15"/>
                        </a:cubicBezTo>
                        <a:cubicBezTo>
                          <a:pt x="104" y="14"/>
                          <a:pt x="100" y="14"/>
                          <a:pt x="96" y="13"/>
                        </a:cubicBezTo>
                        <a:cubicBezTo>
                          <a:pt x="94" y="0"/>
                          <a:pt x="94" y="0"/>
                          <a:pt x="94" y="0"/>
                        </a:cubicBezTo>
                        <a:cubicBezTo>
                          <a:pt x="81" y="0"/>
                          <a:pt x="81" y="0"/>
                          <a:pt x="81" y="0"/>
                        </a:cubicBezTo>
                        <a:cubicBezTo>
                          <a:pt x="79" y="13"/>
                          <a:pt x="79" y="13"/>
                          <a:pt x="79" y="13"/>
                        </a:cubicBezTo>
                        <a:cubicBezTo>
                          <a:pt x="75" y="14"/>
                          <a:pt x="71" y="15"/>
                          <a:pt x="67" y="16"/>
                        </a:cubicBezTo>
                        <a:cubicBezTo>
                          <a:pt x="61" y="4"/>
                          <a:pt x="61" y="4"/>
                          <a:pt x="61" y="4"/>
                        </a:cubicBezTo>
                        <a:cubicBezTo>
                          <a:pt x="48" y="10"/>
                          <a:pt x="48" y="10"/>
                          <a:pt x="48" y="10"/>
                        </a:cubicBezTo>
                        <a:cubicBezTo>
                          <a:pt x="51" y="23"/>
                          <a:pt x="51" y="23"/>
                          <a:pt x="51" y="23"/>
                        </a:cubicBezTo>
                        <a:cubicBezTo>
                          <a:pt x="48" y="24"/>
                          <a:pt x="45" y="26"/>
                          <a:pt x="42" y="29"/>
                        </a:cubicBezTo>
                        <a:cubicBezTo>
                          <a:pt x="31" y="21"/>
                          <a:pt x="31" y="21"/>
                          <a:pt x="31" y="21"/>
                        </a:cubicBezTo>
                        <a:cubicBezTo>
                          <a:pt x="22" y="30"/>
                          <a:pt x="22" y="30"/>
                          <a:pt x="22" y="30"/>
                        </a:cubicBezTo>
                        <a:cubicBezTo>
                          <a:pt x="29" y="42"/>
                          <a:pt x="29" y="42"/>
                          <a:pt x="29" y="42"/>
                        </a:cubicBezTo>
                        <a:cubicBezTo>
                          <a:pt x="26" y="45"/>
                          <a:pt x="24" y="48"/>
                          <a:pt x="22" y="52"/>
                        </a:cubicBezTo>
                        <a:cubicBezTo>
                          <a:pt x="10" y="48"/>
                          <a:pt x="10" y="48"/>
                          <a:pt x="10" y="48"/>
                        </a:cubicBezTo>
                        <a:cubicBezTo>
                          <a:pt x="5" y="59"/>
                          <a:pt x="5" y="59"/>
                          <a:pt x="5" y="59"/>
                        </a:cubicBezTo>
                        <a:cubicBezTo>
                          <a:pt x="16" y="66"/>
                          <a:pt x="16" y="66"/>
                          <a:pt x="16" y="66"/>
                        </a:cubicBezTo>
                        <a:cubicBezTo>
                          <a:pt x="15" y="70"/>
                          <a:pt x="14" y="75"/>
                          <a:pt x="14" y="79"/>
                        </a:cubicBezTo>
                        <a:cubicBezTo>
                          <a:pt x="0" y="81"/>
                          <a:pt x="0" y="81"/>
                          <a:pt x="0" y="81"/>
                        </a:cubicBezTo>
                        <a:cubicBezTo>
                          <a:pt x="0" y="94"/>
                          <a:pt x="0" y="94"/>
                          <a:pt x="0" y="94"/>
                        </a:cubicBezTo>
                        <a:cubicBezTo>
                          <a:pt x="13" y="96"/>
                          <a:pt x="13" y="96"/>
                          <a:pt x="13" y="96"/>
                        </a:cubicBezTo>
                        <a:cubicBezTo>
                          <a:pt x="14" y="100"/>
                          <a:pt x="15" y="105"/>
                          <a:pt x="16" y="109"/>
                        </a:cubicBezTo>
                        <a:cubicBezTo>
                          <a:pt x="5" y="115"/>
                          <a:pt x="5" y="115"/>
                          <a:pt x="5" y="115"/>
                        </a:cubicBezTo>
                        <a:cubicBezTo>
                          <a:pt x="9" y="127"/>
                          <a:pt x="9" y="127"/>
                          <a:pt x="9" y="127"/>
                        </a:cubicBezTo>
                        <a:cubicBezTo>
                          <a:pt x="22" y="124"/>
                          <a:pt x="22" y="124"/>
                          <a:pt x="22" y="124"/>
                        </a:cubicBezTo>
                        <a:cubicBezTo>
                          <a:pt x="24" y="128"/>
                          <a:pt x="27" y="131"/>
                          <a:pt x="29" y="135"/>
                        </a:cubicBezTo>
                        <a:cubicBezTo>
                          <a:pt x="21" y="145"/>
                          <a:pt x="21" y="145"/>
                          <a:pt x="21" y="145"/>
                        </a:cubicBezTo>
                        <a:cubicBezTo>
                          <a:pt x="31" y="154"/>
                          <a:pt x="31" y="154"/>
                          <a:pt x="31" y="154"/>
                        </a:cubicBezTo>
                        <a:cubicBezTo>
                          <a:pt x="40" y="146"/>
                          <a:pt x="40" y="146"/>
                          <a:pt x="40" y="146"/>
                        </a:cubicBezTo>
                        <a:cubicBezTo>
                          <a:pt x="44" y="149"/>
                          <a:pt x="48" y="152"/>
                          <a:pt x="52" y="154"/>
                        </a:cubicBezTo>
                        <a:cubicBezTo>
                          <a:pt x="48" y="166"/>
                          <a:pt x="48" y="166"/>
                          <a:pt x="48" y="166"/>
                        </a:cubicBezTo>
                        <a:cubicBezTo>
                          <a:pt x="60" y="171"/>
                          <a:pt x="60" y="171"/>
                          <a:pt x="60" y="171"/>
                        </a:cubicBezTo>
                        <a:cubicBezTo>
                          <a:pt x="66" y="160"/>
                          <a:pt x="66" y="160"/>
                          <a:pt x="66" y="160"/>
                        </a:cubicBezTo>
                        <a:cubicBezTo>
                          <a:pt x="70" y="161"/>
                          <a:pt x="75" y="162"/>
                          <a:pt x="80" y="163"/>
                        </a:cubicBezTo>
                        <a:cubicBezTo>
                          <a:pt x="81" y="175"/>
                          <a:pt x="81" y="175"/>
                          <a:pt x="81" y="175"/>
                        </a:cubicBezTo>
                        <a:cubicBezTo>
                          <a:pt x="95" y="175"/>
                          <a:pt x="95" y="175"/>
                          <a:pt x="95" y="175"/>
                        </a:cubicBezTo>
                        <a:cubicBezTo>
                          <a:pt x="96" y="163"/>
                          <a:pt x="96" y="163"/>
                          <a:pt x="96" y="163"/>
                        </a:cubicBezTo>
                      </a:path>
                    </a:pathLst>
                  </a:custGeom>
                  <a:solidFill>
                    <a:schemeClr val="bg1"/>
                  </a:solidFill>
                  <a:ln w="3175" cap="rnd">
                    <a:solidFill>
                      <a:srgbClr val="0098CC"/>
                    </a:solidFill>
                    <a:prstDash val="solid"/>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149" name="Oval 19">
                    <a:extLst>
                      <a:ext uri="{FF2B5EF4-FFF2-40B4-BE49-F238E27FC236}">
                        <a16:creationId xmlns:a16="http://schemas.microsoft.com/office/drawing/2014/main" id="{1455A720-0D65-4F44-9358-67A8CDAF093E}"/>
                      </a:ext>
                    </a:extLst>
                  </p:cNvPr>
                  <p:cNvSpPr>
                    <a:spLocks noChangeArrowheads="1"/>
                  </p:cNvSpPr>
                  <p:nvPr/>
                </p:nvSpPr>
                <p:spPr bwMode="auto">
                  <a:xfrm>
                    <a:off x="650324" y="5127332"/>
                    <a:ext cx="931702" cy="938063"/>
                  </a:xfrm>
                  <a:prstGeom prst="ellipse">
                    <a:avLst/>
                  </a:prstGeom>
                  <a:solidFill>
                    <a:schemeClr val="bg1"/>
                  </a:solidFill>
                  <a:ln w="3175" cap="rnd">
                    <a:solidFill>
                      <a:srgbClr val="0098CC"/>
                    </a:solidFill>
                    <a:prstDash val="dashDot"/>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sp>
              <p:nvSpPr>
                <p:cNvPr id="147" name="Oval 18">
                  <a:extLst>
                    <a:ext uri="{FF2B5EF4-FFF2-40B4-BE49-F238E27FC236}">
                      <a16:creationId xmlns:a16="http://schemas.microsoft.com/office/drawing/2014/main" id="{6CB7D711-76B3-4420-A1E0-369E3F320172}"/>
                    </a:ext>
                  </a:extLst>
                </p:cNvPr>
                <p:cNvSpPr>
                  <a:spLocks noChangeArrowheads="1"/>
                </p:cNvSpPr>
                <p:nvPr/>
              </p:nvSpPr>
              <p:spPr bwMode="auto">
                <a:xfrm>
                  <a:off x="710739" y="5187753"/>
                  <a:ext cx="810867" cy="817228"/>
                </a:xfrm>
                <a:prstGeom prst="ellipse">
                  <a:avLst/>
                </a:prstGeom>
                <a:solidFill>
                  <a:schemeClr val="bg1"/>
                </a:solidFill>
                <a:ln w="3175" cap="rnd">
                  <a:solidFill>
                    <a:srgbClr val="0098CC"/>
                  </a:solid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grpSp>
            <p:nvGrpSpPr>
              <p:cNvPr id="70" name="Group 69">
                <a:extLst>
                  <a:ext uri="{FF2B5EF4-FFF2-40B4-BE49-F238E27FC236}">
                    <a16:creationId xmlns:a16="http://schemas.microsoft.com/office/drawing/2014/main" id="{05902557-BF88-4955-A9E6-6D126A2FC1B6}"/>
                  </a:ext>
                </a:extLst>
              </p:cNvPr>
              <p:cNvGrpSpPr/>
              <p:nvPr/>
            </p:nvGrpSpPr>
            <p:grpSpPr>
              <a:xfrm rot="21327781">
                <a:off x="4172194" y="4502476"/>
                <a:ext cx="264896" cy="263619"/>
                <a:chOff x="456349" y="4939723"/>
                <a:chExt cx="1319647" cy="1313288"/>
              </a:xfrm>
            </p:grpSpPr>
            <p:grpSp>
              <p:nvGrpSpPr>
                <p:cNvPr id="142" name="Group 141">
                  <a:extLst>
                    <a:ext uri="{FF2B5EF4-FFF2-40B4-BE49-F238E27FC236}">
                      <a16:creationId xmlns:a16="http://schemas.microsoft.com/office/drawing/2014/main" id="{73FE67DF-9239-4393-95E1-1B38F9A561CB}"/>
                    </a:ext>
                  </a:extLst>
                </p:cNvPr>
                <p:cNvGrpSpPr/>
                <p:nvPr/>
              </p:nvGrpSpPr>
              <p:grpSpPr>
                <a:xfrm>
                  <a:off x="456349" y="4939723"/>
                  <a:ext cx="1319647" cy="1313288"/>
                  <a:chOff x="456349" y="4939723"/>
                  <a:chExt cx="1319647" cy="1313288"/>
                </a:xfrm>
              </p:grpSpPr>
              <p:sp>
                <p:nvSpPr>
                  <p:cNvPr id="144" name="Freeform 17">
                    <a:extLst>
                      <a:ext uri="{FF2B5EF4-FFF2-40B4-BE49-F238E27FC236}">
                        <a16:creationId xmlns:a16="http://schemas.microsoft.com/office/drawing/2014/main" id="{C969670B-3309-4EFB-A90C-C49E1D7A6FA5}"/>
                      </a:ext>
                    </a:extLst>
                  </p:cNvPr>
                  <p:cNvSpPr>
                    <a:spLocks/>
                  </p:cNvSpPr>
                  <p:nvPr/>
                </p:nvSpPr>
                <p:spPr bwMode="auto">
                  <a:xfrm>
                    <a:off x="456349" y="4939723"/>
                    <a:ext cx="1319647" cy="1313288"/>
                  </a:xfrm>
                  <a:custGeom>
                    <a:avLst/>
                    <a:gdLst>
                      <a:gd name="T0" fmla="*/ 115 w 176"/>
                      <a:gd name="T1" fmla="*/ 171 h 175"/>
                      <a:gd name="T2" fmla="*/ 125 w 176"/>
                      <a:gd name="T3" fmla="*/ 154 h 175"/>
                      <a:gd name="T4" fmla="*/ 145 w 176"/>
                      <a:gd name="T5" fmla="*/ 155 h 175"/>
                      <a:gd name="T6" fmla="*/ 148 w 176"/>
                      <a:gd name="T7" fmla="*/ 135 h 175"/>
                      <a:gd name="T8" fmla="*/ 166 w 176"/>
                      <a:gd name="T9" fmla="*/ 127 h 175"/>
                      <a:gd name="T10" fmla="*/ 161 w 176"/>
                      <a:gd name="T11" fmla="*/ 108 h 175"/>
                      <a:gd name="T12" fmla="*/ 175 w 176"/>
                      <a:gd name="T13" fmla="*/ 94 h 175"/>
                      <a:gd name="T14" fmla="*/ 163 w 176"/>
                      <a:gd name="T15" fmla="*/ 78 h 175"/>
                      <a:gd name="T16" fmla="*/ 172 w 176"/>
                      <a:gd name="T17" fmla="*/ 60 h 175"/>
                      <a:gd name="T18" fmla="*/ 154 w 176"/>
                      <a:gd name="T19" fmla="*/ 51 h 175"/>
                      <a:gd name="T20" fmla="*/ 155 w 176"/>
                      <a:gd name="T21" fmla="*/ 30 h 175"/>
                      <a:gd name="T22" fmla="*/ 135 w 176"/>
                      <a:gd name="T23" fmla="*/ 29 h 175"/>
                      <a:gd name="T24" fmla="*/ 128 w 176"/>
                      <a:gd name="T25" fmla="*/ 9 h 175"/>
                      <a:gd name="T26" fmla="*/ 108 w 176"/>
                      <a:gd name="T27" fmla="*/ 15 h 175"/>
                      <a:gd name="T28" fmla="*/ 94 w 176"/>
                      <a:gd name="T29" fmla="*/ 0 h 175"/>
                      <a:gd name="T30" fmla="*/ 79 w 176"/>
                      <a:gd name="T31" fmla="*/ 13 h 175"/>
                      <a:gd name="T32" fmla="*/ 61 w 176"/>
                      <a:gd name="T33" fmla="*/ 4 h 175"/>
                      <a:gd name="T34" fmla="*/ 51 w 176"/>
                      <a:gd name="T35" fmla="*/ 23 h 175"/>
                      <a:gd name="T36" fmla="*/ 31 w 176"/>
                      <a:gd name="T37" fmla="*/ 21 h 175"/>
                      <a:gd name="T38" fmla="*/ 29 w 176"/>
                      <a:gd name="T39" fmla="*/ 42 h 175"/>
                      <a:gd name="T40" fmla="*/ 10 w 176"/>
                      <a:gd name="T41" fmla="*/ 48 h 175"/>
                      <a:gd name="T42" fmla="*/ 16 w 176"/>
                      <a:gd name="T43" fmla="*/ 66 h 175"/>
                      <a:gd name="T44" fmla="*/ 0 w 176"/>
                      <a:gd name="T45" fmla="*/ 81 h 175"/>
                      <a:gd name="T46" fmla="*/ 13 w 176"/>
                      <a:gd name="T47" fmla="*/ 96 h 175"/>
                      <a:gd name="T48" fmla="*/ 5 w 176"/>
                      <a:gd name="T49" fmla="*/ 115 h 175"/>
                      <a:gd name="T50" fmla="*/ 22 w 176"/>
                      <a:gd name="T51" fmla="*/ 124 h 175"/>
                      <a:gd name="T52" fmla="*/ 21 w 176"/>
                      <a:gd name="T53" fmla="*/ 145 h 175"/>
                      <a:gd name="T54" fmla="*/ 40 w 176"/>
                      <a:gd name="T55" fmla="*/ 146 h 175"/>
                      <a:gd name="T56" fmla="*/ 48 w 176"/>
                      <a:gd name="T57" fmla="*/ 166 h 175"/>
                      <a:gd name="T58" fmla="*/ 66 w 176"/>
                      <a:gd name="T59" fmla="*/ 160 h 175"/>
                      <a:gd name="T60" fmla="*/ 81 w 176"/>
                      <a:gd name="T61" fmla="*/ 175 h 175"/>
                      <a:gd name="T62" fmla="*/ 96 w 176"/>
                      <a:gd name="T63" fmla="*/ 16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5">
                        <a:moveTo>
                          <a:pt x="109" y="161"/>
                        </a:moveTo>
                        <a:cubicBezTo>
                          <a:pt x="115" y="171"/>
                          <a:pt x="115" y="171"/>
                          <a:pt x="115" y="171"/>
                        </a:cubicBezTo>
                        <a:cubicBezTo>
                          <a:pt x="128" y="166"/>
                          <a:pt x="128" y="166"/>
                          <a:pt x="128" y="166"/>
                        </a:cubicBezTo>
                        <a:cubicBezTo>
                          <a:pt x="125" y="154"/>
                          <a:pt x="125" y="154"/>
                          <a:pt x="125" y="154"/>
                        </a:cubicBezTo>
                        <a:cubicBezTo>
                          <a:pt x="128" y="152"/>
                          <a:pt x="132" y="150"/>
                          <a:pt x="135" y="147"/>
                        </a:cubicBezTo>
                        <a:cubicBezTo>
                          <a:pt x="145" y="155"/>
                          <a:pt x="145" y="155"/>
                          <a:pt x="145" y="155"/>
                        </a:cubicBezTo>
                        <a:cubicBezTo>
                          <a:pt x="155" y="145"/>
                          <a:pt x="155" y="145"/>
                          <a:pt x="155" y="145"/>
                        </a:cubicBezTo>
                        <a:cubicBezTo>
                          <a:pt x="148" y="135"/>
                          <a:pt x="148" y="135"/>
                          <a:pt x="148" y="135"/>
                        </a:cubicBezTo>
                        <a:cubicBezTo>
                          <a:pt x="150" y="131"/>
                          <a:pt x="153" y="128"/>
                          <a:pt x="155" y="124"/>
                        </a:cubicBezTo>
                        <a:cubicBezTo>
                          <a:pt x="166" y="127"/>
                          <a:pt x="166" y="127"/>
                          <a:pt x="166" y="127"/>
                        </a:cubicBezTo>
                        <a:cubicBezTo>
                          <a:pt x="172" y="115"/>
                          <a:pt x="172" y="115"/>
                          <a:pt x="172" y="115"/>
                        </a:cubicBezTo>
                        <a:cubicBezTo>
                          <a:pt x="161" y="108"/>
                          <a:pt x="161" y="108"/>
                          <a:pt x="161" y="108"/>
                        </a:cubicBezTo>
                        <a:cubicBezTo>
                          <a:pt x="162" y="104"/>
                          <a:pt x="163" y="100"/>
                          <a:pt x="163" y="96"/>
                        </a:cubicBezTo>
                        <a:cubicBezTo>
                          <a:pt x="175" y="94"/>
                          <a:pt x="175" y="94"/>
                          <a:pt x="175" y="94"/>
                        </a:cubicBezTo>
                        <a:cubicBezTo>
                          <a:pt x="176" y="81"/>
                          <a:pt x="176" y="81"/>
                          <a:pt x="176" y="81"/>
                        </a:cubicBezTo>
                        <a:cubicBezTo>
                          <a:pt x="163" y="78"/>
                          <a:pt x="163" y="78"/>
                          <a:pt x="163" y="78"/>
                        </a:cubicBezTo>
                        <a:cubicBezTo>
                          <a:pt x="162" y="74"/>
                          <a:pt x="162" y="70"/>
                          <a:pt x="160" y="66"/>
                        </a:cubicBezTo>
                        <a:cubicBezTo>
                          <a:pt x="172" y="60"/>
                          <a:pt x="172" y="60"/>
                          <a:pt x="172" y="60"/>
                        </a:cubicBezTo>
                        <a:cubicBezTo>
                          <a:pt x="166" y="48"/>
                          <a:pt x="166" y="48"/>
                          <a:pt x="166" y="48"/>
                        </a:cubicBezTo>
                        <a:cubicBezTo>
                          <a:pt x="154" y="51"/>
                          <a:pt x="154" y="51"/>
                          <a:pt x="154" y="51"/>
                        </a:cubicBezTo>
                        <a:cubicBezTo>
                          <a:pt x="152" y="47"/>
                          <a:pt x="149" y="44"/>
                          <a:pt x="147" y="40"/>
                        </a:cubicBezTo>
                        <a:cubicBezTo>
                          <a:pt x="155" y="30"/>
                          <a:pt x="155" y="30"/>
                          <a:pt x="155" y="30"/>
                        </a:cubicBezTo>
                        <a:cubicBezTo>
                          <a:pt x="146" y="21"/>
                          <a:pt x="146" y="21"/>
                          <a:pt x="146" y="21"/>
                        </a:cubicBezTo>
                        <a:cubicBezTo>
                          <a:pt x="135" y="29"/>
                          <a:pt x="135" y="29"/>
                          <a:pt x="135" y="29"/>
                        </a:cubicBezTo>
                        <a:cubicBezTo>
                          <a:pt x="131" y="26"/>
                          <a:pt x="128" y="24"/>
                          <a:pt x="124" y="22"/>
                        </a:cubicBezTo>
                        <a:cubicBezTo>
                          <a:pt x="128" y="9"/>
                          <a:pt x="128" y="9"/>
                          <a:pt x="128" y="9"/>
                        </a:cubicBezTo>
                        <a:cubicBezTo>
                          <a:pt x="115" y="4"/>
                          <a:pt x="115" y="4"/>
                          <a:pt x="115" y="4"/>
                        </a:cubicBezTo>
                        <a:cubicBezTo>
                          <a:pt x="108" y="15"/>
                          <a:pt x="108" y="15"/>
                          <a:pt x="108" y="15"/>
                        </a:cubicBezTo>
                        <a:cubicBezTo>
                          <a:pt x="104" y="14"/>
                          <a:pt x="100" y="14"/>
                          <a:pt x="96" y="13"/>
                        </a:cubicBezTo>
                        <a:cubicBezTo>
                          <a:pt x="94" y="0"/>
                          <a:pt x="94" y="0"/>
                          <a:pt x="94" y="0"/>
                        </a:cubicBezTo>
                        <a:cubicBezTo>
                          <a:pt x="81" y="0"/>
                          <a:pt x="81" y="0"/>
                          <a:pt x="81" y="0"/>
                        </a:cubicBezTo>
                        <a:cubicBezTo>
                          <a:pt x="79" y="13"/>
                          <a:pt x="79" y="13"/>
                          <a:pt x="79" y="13"/>
                        </a:cubicBezTo>
                        <a:cubicBezTo>
                          <a:pt x="75" y="14"/>
                          <a:pt x="71" y="15"/>
                          <a:pt x="67" y="16"/>
                        </a:cubicBezTo>
                        <a:cubicBezTo>
                          <a:pt x="61" y="4"/>
                          <a:pt x="61" y="4"/>
                          <a:pt x="61" y="4"/>
                        </a:cubicBezTo>
                        <a:cubicBezTo>
                          <a:pt x="48" y="10"/>
                          <a:pt x="48" y="10"/>
                          <a:pt x="48" y="10"/>
                        </a:cubicBezTo>
                        <a:cubicBezTo>
                          <a:pt x="51" y="23"/>
                          <a:pt x="51" y="23"/>
                          <a:pt x="51" y="23"/>
                        </a:cubicBezTo>
                        <a:cubicBezTo>
                          <a:pt x="48" y="24"/>
                          <a:pt x="45" y="26"/>
                          <a:pt x="42" y="29"/>
                        </a:cubicBezTo>
                        <a:cubicBezTo>
                          <a:pt x="31" y="21"/>
                          <a:pt x="31" y="21"/>
                          <a:pt x="31" y="21"/>
                        </a:cubicBezTo>
                        <a:cubicBezTo>
                          <a:pt x="22" y="30"/>
                          <a:pt x="22" y="30"/>
                          <a:pt x="22" y="30"/>
                        </a:cubicBezTo>
                        <a:cubicBezTo>
                          <a:pt x="29" y="42"/>
                          <a:pt x="29" y="42"/>
                          <a:pt x="29" y="42"/>
                        </a:cubicBezTo>
                        <a:cubicBezTo>
                          <a:pt x="26" y="45"/>
                          <a:pt x="24" y="48"/>
                          <a:pt x="22" y="52"/>
                        </a:cubicBezTo>
                        <a:cubicBezTo>
                          <a:pt x="10" y="48"/>
                          <a:pt x="10" y="48"/>
                          <a:pt x="10" y="48"/>
                        </a:cubicBezTo>
                        <a:cubicBezTo>
                          <a:pt x="5" y="59"/>
                          <a:pt x="5" y="59"/>
                          <a:pt x="5" y="59"/>
                        </a:cubicBezTo>
                        <a:cubicBezTo>
                          <a:pt x="16" y="66"/>
                          <a:pt x="16" y="66"/>
                          <a:pt x="16" y="66"/>
                        </a:cubicBezTo>
                        <a:cubicBezTo>
                          <a:pt x="15" y="70"/>
                          <a:pt x="14" y="75"/>
                          <a:pt x="14" y="79"/>
                        </a:cubicBezTo>
                        <a:cubicBezTo>
                          <a:pt x="0" y="81"/>
                          <a:pt x="0" y="81"/>
                          <a:pt x="0" y="81"/>
                        </a:cubicBezTo>
                        <a:cubicBezTo>
                          <a:pt x="0" y="94"/>
                          <a:pt x="0" y="94"/>
                          <a:pt x="0" y="94"/>
                        </a:cubicBezTo>
                        <a:cubicBezTo>
                          <a:pt x="13" y="96"/>
                          <a:pt x="13" y="96"/>
                          <a:pt x="13" y="96"/>
                        </a:cubicBezTo>
                        <a:cubicBezTo>
                          <a:pt x="14" y="100"/>
                          <a:pt x="15" y="105"/>
                          <a:pt x="16" y="109"/>
                        </a:cubicBezTo>
                        <a:cubicBezTo>
                          <a:pt x="5" y="115"/>
                          <a:pt x="5" y="115"/>
                          <a:pt x="5" y="115"/>
                        </a:cubicBezTo>
                        <a:cubicBezTo>
                          <a:pt x="9" y="127"/>
                          <a:pt x="9" y="127"/>
                          <a:pt x="9" y="127"/>
                        </a:cubicBezTo>
                        <a:cubicBezTo>
                          <a:pt x="22" y="124"/>
                          <a:pt x="22" y="124"/>
                          <a:pt x="22" y="124"/>
                        </a:cubicBezTo>
                        <a:cubicBezTo>
                          <a:pt x="24" y="128"/>
                          <a:pt x="27" y="131"/>
                          <a:pt x="29" y="135"/>
                        </a:cubicBezTo>
                        <a:cubicBezTo>
                          <a:pt x="21" y="145"/>
                          <a:pt x="21" y="145"/>
                          <a:pt x="21" y="145"/>
                        </a:cubicBezTo>
                        <a:cubicBezTo>
                          <a:pt x="31" y="154"/>
                          <a:pt x="31" y="154"/>
                          <a:pt x="31" y="154"/>
                        </a:cubicBezTo>
                        <a:cubicBezTo>
                          <a:pt x="40" y="146"/>
                          <a:pt x="40" y="146"/>
                          <a:pt x="40" y="146"/>
                        </a:cubicBezTo>
                        <a:cubicBezTo>
                          <a:pt x="44" y="149"/>
                          <a:pt x="48" y="152"/>
                          <a:pt x="52" y="154"/>
                        </a:cubicBezTo>
                        <a:cubicBezTo>
                          <a:pt x="48" y="166"/>
                          <a:pt x="48" y="166"/>
                          <a:pt x="48" y="166"/>
                        </a:cubicBezTo>
                        <a:cubicBezTo>
                          <a:pt x="60" y="171"/>
                          <a:pt x="60" y="171"/>
                          <a:pt x="60" y="171"/>
                        </a:cubicBezTo>
                        <a:cubicBezTo>
                          <a:pt x="66" y="160"/>
                          <a:pt x="66" y="160"/>
                          <a:pt x="66" y="160"/>
                        </a:cubicBezTo>
                        <a:cubicBezTo>
                          <a:pt x="70" y="161"/>
                          <a:pt x="75" y="162"/>
                          <a:pt x="80" y="163"/>
                        </a:cubicBezTo>
                        <a:cubicBezTo>
                          <a:pt x="81" y="175"/>
                          <a:pt x="81" y="175"/>
                          <a:pt x="81" y="175"/>
                        </a:cubicBezTo>
                        <a:cubicBezTo>
                          <a:pt x="95" y="175"/>
                          <a:pt x="95" y="175"/>
                          <a:pt x="95" y="175"/>
                        </a:cubicBezTo>
                        <a:cubicBezTo>
                          <a:pt x="96" y="163"/>
                          <a:pt x="96" y="163"/>
                          <a:pt x="96" y="163"/>
                        </a:cubicBezTo>
                      </a:path>
                    </a:pathLst>
                  </a:custGeom>
                  <a:solidFill>
                    <a:schemeClr val="bg1"/>
                  </a:solidFill>
                  <a:ln w="3175" cap="rnd">
                    <a:solidFill>
                      <a:srgbClr val="0098CC"/>
                    </a:solidFill>
                    <a:prstDash val="solid"/>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145" name="Oval 19">
                    <a:extLst>
                      <a:ext uri="{FF2B5EF4-FFF2-40B4-BE49-F238E27FC236}">
                        <a16:creationId xmlns:a16="http://schemas.microsoft.com/office/drawing/2014/main" id="{64B69ADE-75FA-4484-80A4-E06AE868FB58}"/>
                      </a:ext>
                    </a:extLst>
                  </p:cNvPr>
                  <p:cNvSpPr>
                    <a:spLocks noChangeArrowheads="1"/>
                  </p:cNvSpPr>
                  <p:nvPr/>
                </p:nvSpPr>
                <p:spPr bwMode="auto">
                  <a:xfrm>
                    <a:off x="650324" y="5127332"/>
                    <a:ext cx="931702" cy="938063"/>
                  </a:xfrm>
                  <a:prstGeom prst="ellipse">
                    <a:avLst/>
                  </a:prstGeom>
                  <a:solidFill>
                    <a:schemeClr val="bg1"/>
                  </a:solidFill>
                  <a:ln w="3175" cap="rnd">
                    <a:solidFill>
                      <a:srgbClr val="0098CC"/>
                    </a:solidFill>
                    <a:prstDash val="dashDot"/>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sp>
              <p:nvSpPr>
                <p:cNvPr id="143" name="Oval 18">
                  <a:extLst>
                    <a:ext uri="{FF2B5EF4-FFF2-40B4-BE49-F238E27FC236}">
                      <a16:creationId xmlns:a16="http://schemas.microsoft.com/office/drawing/2014/main" id="{397FA3B7-A002-42BF-94A4-16AC9D7D6AB7}"/>
                    </a:ext>
                  </a:extLst>
                </p:cNvPr>
                <p:cNvSpPr>
                  <a:spLocks noChangeArrowheads="1"/>
                </p:cNvSpPr>
                <p:nvPr/>
              </p:nvSpPr>
              <p:spPr bwMode="auto">
                <a:xfrm>
                  <a:off x="710739" y="5187753"/>
                  <a:ext cx="810867" cy="817228"/>
                </a:xfrm>
                <a:prstGeom prst="ellipse">
                  <a:avLst/>
                </a:prstGeom>
                <a:solidFill>
                  <a:schemeClr val="bg1"/>
                </a:solidFill>
                <a:ln w="3175" cap="rnd">
                  <a:solidFill>
                    <a:srgbClr val="0098CC"/>
                  </a:solid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grpSp>
            <p:nvGrpSpPr>
              <p:cNvPr id="71" name="Group 70">
                <a:extLst>
                  <a:ext uri="{FF2B5EF4-FFF2-40B4-BE49-F238E27FC236}">
                    <a16:creationId xmlns:a16="http://schemas.microsoft.com/office/drawing/2014/main" id="{5F68CE04-329D-4F89-A262-FDB65EFCFC4D}"/>
                  </a:ext>
                </a:extLst>
              </p:cNvPr>
              <p:cNvGrpSpPr/>
              <p:nvPr/>
            </p:nvGrpSpPr>
            <p:grpSpPr>
              <a:xfrm rot="21327781">
                <a:off x="4379590" y="4531052"/>
                <a:ext cx="683851" cy="680555"/>
                <a:chOff x="456349" y="4939723"/>
                <a:chExt cx="1319647" cy="1313288"/>
              </a:xfrm>
            </p:grpSpPr>
            <p:grpSp>
              <p:nvGrpSpPr>
                <p:cNvPr id="138" name="Group 137">
                  <a:extLst>
                    <a:ext uri="{FF2B5EF4-FFF2-40B4-BE49-F238E27FC236}">
                      <a16:creationId xmlns:a16="http://schemas.microsoft.com/office/drawing/2014/main" id="{244EA4AF-44DB-4FFB-A282-3E25F216117F}"/>
                    </a:ext>
                  </a:extLst>
                </p:cNvPr>
                <p:cNvGrpSpPr/>
                <p:nvPr/>
              </p:nvGrpSpPr>
              <p:grpSpPr>
                <a:xfrm>
                  <a:off x="456349" y="4939723"/>
                  <a:ext cx="1319647" cy="1313288"/>
                  <a:chOff x="456349" y="4939723"/>
                  <a:chExt cx="1319647" cy="1313288"/>
                </a:xfrm>
              </p:grpSpPr>
              <p:sp>
                <p:nvSpPr>
                  <p:cNvPr id="140" name="Freeform 17">
                    <a:extLst>
                      <a:ext uri="{FF2B5EF4-FFF2-40B4-BE49-F238E27FC236}">
                        <a16:creationId xmlns:a16="http://schemas.microsoft.com/office/drawing/2014/main" id="{79AD8ACE-3805-4C16-9E42-31CF1B85C973}"/>
                      </a:ext>
                    </a:extLst>
                  </p:cNvPr>
                  <p:cNvSpPr>
                    <a:spLocks/>
                  </p:cNvSpPr>
                  <p:nvPr/>
                </p:nvSpPr>
                <p:spPr bwMode="auto">
                  <a:xfrm>
                    <a:off x="456349" y="4939723"/>
                    <a:ext cx="1319647" cy="1313288"/>
                  </a:xfrm>
                  <a:custGeom>
                    <a:avLst/>
                    <a:gdLst>
                      <a:gd name="T0" fmla="*/ 115 w 176"/>
                      <a:gd name="T1" fmla="*/ 171 h 175"/>
                      <a:gd name="T2" fmla="*/ 125 w 176"/>
                      <a:gd name="T3" fmla="*/ 154 h 175"/>
                      <a:gd name="T4" fmla="*/ 145 w 176"/>
                      <a:gd name="T5" fmla="*/ 155 h 175"/>
                      <a:gd name="T6" fmla="*/ 148 w 176"/>
                      <a:gd name="T7" fmla="*/ 135 h 175"/>
                      <a:gd name="T8" fmla="*/ 166 w 176"/>
                      <a:gd name="T9" fmla="*/ 127 h 175"/>
                      <a:gd name="T10" fmla="*/ 161 w 176"/>
                      <a:gd name="T11" fmla="*/ 108 h 175"/>
                      <a:gd name="T12" fmla="*/ 175 w 176"/>
                      <a:gd name="T13" fmla="*/ 94 h 175"/>
                      <a:gd name="T14" fmla="*/ 163 w 176"/>
                      <a:gd name="T15" fmla="*/ 78 h 175"/>
                      <a:gd name="T16" fmla="*/ 172 w 176"/>
                      <a:gd name="T17" fmla="*/ 60 h 175"/>
                      <a:gd name="T18" fmla="*/ 154 w 176"/>
                      <a:gd name="T19" fmla="*/ 51 h 175"/>
                      <a:gd name="T20" fmla="*/ 155 w 176"/>
                      <a:gd name="T21" fmla="*/ 30 h 175"/>
                      <a:gd name="T22" fmla="*/ 135 w 176"/>
                      <a:gd name="T23" fmla="*/ 29 h 175"/>
                      <a:gd name="T24" fmla="*/ 128 w 176"/>
                      <a:gd name="T25" fmla="*/ 9 h 175"/>
                      <a:gd name="T26" fmla="*/ 108 w 176"/>
                      <a:gd name="T27" fmla="*/ 15 h 175"/>
                      <a:gd name="T28" fmla="*/ 94 w 176"/>
                      <a:gd name="T29" fmla="*/ 0 h 175"/>
                      <a:gd name="T30" fmla="*/ 79 w 176"/>
                      <a:gd name="T31" fmla="*/ 13 h 175"/>
                      <a:gd name="T32" fmla="*/ 61 w 176"/>
                      <a:gd name="T33" fmla="*/ 4 h 175"/>
                      <a:gd name="T34" fmla="*/ 51 w 176"/>
                      <a:gd name="T35" fmla="*/ 23 h 175"/>
                      <a:gd name="T36" fmla="*/ 31 w 176"/>
                      <a:gd name="T37" fmla="*/ 21 h 175"/>
                      <a:gd name="T38" fmla="*/ 29 w 176"/>
                      <a:gd name="T39" fmla="*/ 42 h 175"/>
                      <a:gd name="T40" fmla="*/ 10 w 176"/>
                      <a:gd name="T41" fmla="*/ 48 h 175"/>
                      <a:gd name="T42" fmla="*/ 16 w 176"/>
                      <a:gd name="T43" fmla="*/ 66 h 175"/>
                      <a:gd name="T44" fmla="*/ 0 w 176"/>
                      <a:gd name="T45" fmla="*/ 81 h 175"/>
                      <a:gd name="T46" fmla="*/ 13 w 176"/>
                      <a:gd name="T47" fmla="*/ 96 h 175"/>
                      <a:gd name="T48" fmla="*/ 5 w 176"/>
                      <a:gd name="T49" fmla="*/ 115 h 175"/>
                      <a:gd name="T50" fmla="*/ 22 w 176"/>
                      <a:gd name="T51" fmla="*/ 124 h 175"/>
                      <a:gd name="T52" fmla="*/ 21 w 176"/>
                      <a:gd name="T53" fmla="*/ 145 h 175"/>
                      <a:gd name="T54" fmla="*/ 40 w 176"/>
                      <a:gd name="T55" fmla="*/ 146 h 175"/>
                      <a:gd name="T56" fmla="*/ 48 w 176"/>
                      <a:gd name="T57" fmla="*/ 166 h 175"/>
                      <a:gd name="T58" fmla="*/ 66 w 176"/>
                      <a:gd name="T59" fmla="*/ 160 h 175"/>
                      <a:gd name="T60" fmla="*/ 81 w 176"/>
                      <a:gd name="T61" fmla="*/ 175 h 175"/>
                      <a:gd name="T62" fmla="*/ 96 w 176"/>
                      <a:gd name="T63" fmla="*/ 16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5">
                        <a:moveTo>
                          <a:pt x="109" y="161"/>
                        </a:moveTo>
                        <a:cubicBezTo>
                          <a:pt x="115" y="171"/>
                          <a:pt x="115" y="171"/>
                          <a:pt x="115" y="171"/>
                        </a:cubicBezTo>
                        <a:cubicBezTo>
                          <a:pt x="128" y="166"/>
                          <a:pt x="128" y="166"/>
                          <a:pt x="128" y="166"/>
                        </a:cubicBezTo>
                        <a:cubicBezTo>
                          <a:pt x="125" y="154"/>
                          <a:pt x="125" y="154"/>
                          <a:pt x="125" y="154"/>
                        </a:cubicBezTo>
                        <a:cubicBezTo>
                          <a:pt x="128" y="152"/>
                          <a:pt x="132" y="150"/>
                          <a:pt x="135" y="147"/>
                        </a:cubicBezTo>
                        <a:cubicBezTo>
                          <a:pt x="145" y="155"/>
                          <a:pt x="145" y="155"/>
                          <a:pt x="145" y="155"/>
                        </a:cubicBezTo>
                        <a:cubicBezTo>
                          <a:pt x="155" y="145"/>
                          <a:pt x="155" y="145"/>
                          <a:pt x="155" y="145"/>
                        </a:cubicBezTo>
                        <a:cubicBezTo>
                          <a:pt x="148" y="135"/>
                          <a:pt x="148" y="135"/>
                          <a:pt x="148" y="135"/>
                        </a:cubicBezTo>
                        <a:cubicBezTo>
                          <a:pt x="150" y="131"/>
                          <a:pt x="153" y="128"/>
                          <a:pt x="155" y="124"/>
                        </a:cubicBezTo>
                        <a:cubicBezTo>
                          <a:pt x="166" y="127"/>
                          <a:pt x="166" y="127"/>
                          <a:pt x="166" y="127"/>
                        </a:cubicBezTo>
                        <a:cubicBezTo>
                          <a:pt x="172" y="115"/>
                          <a:pt x="172" y="115"/>
                          <a:pt x="172" y="115"/>
                        </a:cubicBezTo>
                        <a:cubicBezTo>
                          <a:pt x="161" y="108"/>
                          <a:pt x="161" y="108"/>
                          <a:pt x="161" y="108"/>
                        </a:cubicBezTo>
                        <a:cubicBezTo>
                          <a:pt x="162" y="104"/>
                          <a:pt x="163" y="100"/>
                          <a:pt x="163" y="96"/>
                        </a:cubicBezTo>
                        <a:cubicBezTo>
                          <a:pt x="175" y="94"/>
                          <a:pt x="175" y="94"/>
                          <a:pt x="175" y="94"/>
                        </a:cubicBezTo>
                        <a:cubicBezTo>
                          <a:pt x="176" y="81"/>
                          <a:pt x="176" y="81"/>
                          <a:pt x="176" y="81"/>
                        </a:cubicBezTo>
                        <a:cubicBezTo>
                          <a:pt x="163" y="78"/>
                          <a:pt x="163" y="78"/>
                          <a:pt x="163" y="78"/>
                        </a:cubicBezTo>
                        <a:cubicBezTo>
                          <a:pt x="162" y="74"/>
                          <a:pt x="162" y="70"/>
                          <a:pt x="160" y="66"/>
                        </a:cubicBezTo>
                        <a:cubicBezTo>
                          <a:pt x="172" y="60"/>
                          <a:pt x="172" y="60"/>
                          <a:pt x="172" y="60"/>
                        </a:cubicBezTo>
                        <a:cubicBezTo>
                          <a:pt x="166" y="48"/>
                          <a:pt x="166" y="48"/>
                          <a:pt x="166" y="48"/>
                        </a:cubicBezTo>
                        <a:cubicBezTo>
                          <a:pt x="154" y="51"/>
                          <a:pt x="154" y="51"/>
                          <a:pt x="154" y="51"/>
                        </a:cubicBezTo>
                        <a:cubicBezTo>
                          <a:pt x="152" y="47"/>
                          <a:pt x="149" y="44"/>
                          <a:pt x="147" y="40"/>
                        </a:cubicBezTo>
                        <a:cubicBezTo>
                          <a:pt x="155" y="30"/>
                          <a:pt x="155" y="30"/>
                          <a:pt x="155" y="30"/>
                        </a:cubicBezTo>
                        <a:cubicBezTo>
                          <a:pt x="146" y="21"/>
                          <a:pt x="146" y="21"/>
                          <a:pt x="146" y="21"/>
                        </a:cubicBezTo>
                        <a:cubicBezTo>
                          <a:pt x="135" y="29"/>
                          <a:pt x="135" y="29"/>
                          <a:pt x="135" y="29"/>
                        </a:cubicBezTo>
                        <a:cubicBezTo>
                          <a:pt x="131" y="26"/>
                          <a:pt x="128" y="24"/>
                          <a:pt x="124" y="22"/>
                        </a:cubicBezTo>
                        <a:cubicBezTo>
                          <a:pt x="128" y="9"/>
                          <a:pt x="128" y="9"/>
                          <a:pt x="128" y="9"/>
                        </a:cubicBezTo>
                        <a:cubicBezTo>
                          <a:pt x="115" y="4"/>
                          <a:pt x="115" y="4"/>
                          <a:pt x="115" y="4"/>
                        </a:cubicBezTo>
                        <a:cubicBezTo>
                          <a:pt x="108" y="15"/>
                          <a:pt x="108" y="15"/>
                          <a:pt x="108" y="15"/>
                        </a:cubicBezTo>
                        <a:cubicBezTo>
                          <a:pt x="104" y="14"/>
                          <a:pt x="100" y="14"/>
                          <a:pt x="96" y="13"/>
                        </a:cubicBezTo>
                        <a:cubicBezTo>
                          <a:pt x="94" y="0"/>
                          <a:pt x="94" y="0"/>
                          <a:pt x="94" y="0"/>
                        </a:cubicBezTo>
                        <a:cubicBezTo>
                          <a:pt x="81" y="0"/>
                          <a:pt x="81" y="0"/>
                          <a:pt x="81" y="0"/>
                        </a:cubicBezTo>
                        <a:cubicBezTo>
                          <a:pt x="79" y="13"/>
                          <a:pt x="79" y="13"/>
                          <a:pt x="79" y="13"/>
                        </a:cubicBezTo>
                        <a:cubicBezTo>
                          <a:pt x="75" y="14"/>
                          <a:pt x="71" y="15"/>
                          <a:pt x="67" y="16"/>
                        </a:cubicBezTo>
                        <a:cubicBezTo>
                          <a:pt x="61" y="4"/>
                          <a:pt x="61" y="4"/>
                          <a:pt x="61" y="4"/>
                        </a:cubicBezTo>
                        <a:cubicBezTo>
                          <a:pt x="48" y="10"/>
                          <a:pt x="48" y="10"/>
                          <a:pt x="48" y="10"/>
                        </a:cubicBezTo>
                        <a:cubicBezTo>
                          <a:pt x="51" y="23"/>
                          <a:pt x="51" y="23"/>
                          <a:pt x="51" y="23"/>
                        </a:cubicBezTo>
                        <a:cubicBezTo>
                          <a:pt x="48" y="24"/>
                          <a:pt x="45" y="26"/>
                          <a:pt x="42" y="29"/>
                        </a:cubicBezTo>
                        <a:cubicBezTo>
                          <a:pt x="31" y="21"/>
                          <a:pt x="31" y="21"/>
                          <a:pt x="31" y="21"/>
                        </a:cubicBezTo>
                        <a:cubicBezTo>
                          <a:pt x="22" y="30"/>
                          <a:pt x="22" y="30"/>
                          <a:pt x="22" y="30"/>
                        </a:cubicBezTo>
                        <a:cubicBezTo>
                          <a:pt x="29" y="42"/>
                          <a:pt x="29" y="42"/>
                          <a:pt x="29" y="42"/>
                        </a:cubicBezTo>
                        <a:cubicBezTo>
                          <a:pt x="26" y="45"/>
                          <a:pt x="24" y="48"/>
                          <a:pt x="22" y="52"/>
                        </a:cubicBezTo>
                        <a:cubicBezTo>
                          <a:pt x="10" y="48"/>
                          <a:pt x="10" y="48"/>
                          <a:pt x="10" y="48"/>
                        </a:cubicBezTo>
                        <a:cubicBezTo>
                          <a:pt x="5" y="59"/>
                          <a:pt x="5" y="59"/>
                          <a:pt x="5" y="59"/>
                        </a:cubicBezTo>
                        <a:cubicBezTo>
                          <a:pt x="16" y="66"/>
                          <a:pt x="16" y="66"/>
                          <a:pt x="16" y="66"/>
                        </a:cubicBezTo>
                        <a:cubicBezTo>
                          <a:pt x="15" y="70"/>
                          <a:pt x="14" y="75"/>
                          <a:pt x="14" y="79"/>
                        </a:cubicBezTo>
                        <a:cubicBezTo>
                          <a:pt x="0" y="81"/>
                          <a:pt x="0" y="81"/>
                          <a:pt x="0" y="81"/>
                        </a:cubicBezTo>
                        <a:cubicBezTo>
                          <a:pt x="0" y="94"/>
                          <a:pt x="0" y="94"/>
                          <a:pt x="0" y="94"/>
                        </a:cubicBezTo>
                        <a:cubicBezTo>
                          <a:pt x="13" y="96"/>
                          <a:pt x="13" y="96"/>
                          <a:pt x="13" y="96"/>
                        </a:cubicBezTo>
                        <a:cubicBezTo>
                          <a:pt x="14" y="100"/>
                          <a:pt x="15" y="105"/>
                          <a:pt x="16" y="109"/>
                        </a:cubicBezTo>
                        <a:cubicBezTo>
                          <a:pt x="5" y="115"/>
                          <a:pt x="5" y="115"/>
                          <a:pt x="5" y="115"/>
                        </a:cubicBezTo>
                        <a:cubicBezTo>
                          <a:pt x="9" y="127"/>
                          <a:pt x="9" y="127"/>
                          <a:pt x="9" y="127"/>
                        </a:cubicBezTo>
                        <a:cubicBezTo>
                          <a:pt x="22" y="124"/>
                          <a:pt x="22" y="124"/>
                          <a:pt x="22" y="124"/>
                        </a:cubicBezTo>
                        <a:cubicBezTo>
                          <a:pt x="24" y="128"/>
                          <a:pt x="27" y="131"/>
                          <a:pt x="29" y="135"/>
                        </a:cubicBezTo>
                        <a:cubicBezTo>
                          <a:pt x="21" y="145"/>
                          <a:pt x="21" y="145"/>
                          <a:pt x="21" y="145"/>
                        </a:cubicBezTo>
                        <a:cubicBezTo>
                          <a:pt x="31" y="154"/>
                          <a:pt x="31" y="154"/>
                          <a:pt x="31" y="154"/>
                        </a:cubicBezTo>
                        <a:cubicBezTo>
                          <a:pt x="40" y="146"/>
                          <a:pt x="40" y="146"/>
                          <a:pt x="40" y="146"/>
                        </a:cubicBezTo>
                        <a:cubicBezTo>
                          <a:pt x="44" y="149"/>
                          <a:pt x="48" y="152"/>
                          <a:pt x="52" y="154"/>
                        </a:cubicBezTo>
                        <a:cubicBezTo>
                          <a:pt x="48" y="166"/>
                          <a:pt x="48" y="166"/>
                          <a:pt x="48" y="166"/>
                        </a:cubicBezTo>
                        <a:cubicBezTo>
                          <a:pt x="60" y="171"/>
                          <a:pt x="60" y="171"/>
                          <a:pt x="60" y="171"/>
                        </a:cubicBezTo>
                        <a:cubicBezTo>
                          <a:pt x="66" y="160"/>
                          <a:pt x="66" y="160"/>
                          <a:pt x="66" y="160"/>
                        </a:cubicBezTo>
                        <a:cubicBezTo>
                          <a:pt x="70" y="161"/>
                          <a:pt x="75" y="162"/>
                          <a:pt x="80" y="163"/>
                        </a:cubicBezTo>
                        <a:cubicBezTo>
                          <a:pt x="81" y="175"/>
                          <a:pt x="81" y="175"/>
                          <a:pt x="81" y="175"/>
                        </a:cubicBezTo>
                        <a:cubicBezTo>
                          <a:pt x="95" y="175"/>
                          <a:pt x="95" y="175"/>
                          <a:pt x="95" y="175"/>
                        </a:cubicBezTo>
                        <a:cubicBezTo>
                          <a:pt x="96" y="163"/>
                          <a:pt x="96" y="163"/>
                          <a:pt x="96" y="163"/>
                        </a:cubicBezTo>
                      </a:path>
                    </a:pathLst>
                  </a:custGeom>
                  <a:solidFill>
                    <a:schemeClr val="bg1"/>
                  </a:solidFill>
                  <a:ln w="19050" cap="rnd">
                    <a:solidFill>
                      <a:srgbClr val="0098CC"/>
                    </a:solidFill>
                    <a:prstDash val="solid"/>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141" name="Oval 19">
                    <a:extLst>
                      <a:ext uri="{FF2B5EF4-FFF2-40B4-BE49-F238E27FC236}">
                        <a16:creationId xmlns:a16="http://schemas.microsoft.com/office/drawing/2014/main" id="{DF18B6B0-B466-4ABB-82A8-9C1F8D44BA71}"/>
                      </a:ext>
                    </a:extLst>
                  </p:cNvPr>
                  <p:cNvSpPr>
                    <a:spLocks noChangeArrowheads="1"/>
                  </p:cNvSpPr>
                  <p:nvPr/>
                </p:nvSpPr>
                <p:spPr bwMode="auto">
                  <a:xfrm>
                    <a:off x="650324" y="5127332"/>
                    <a:ext cx="931702" cy="938063"/>
                  </a:xfrm>
                  <a:prstGeom prst="ellipse">
                    <a:avLst/>
                  </a:prstGeom>
                  <a:solidFill>
                    <a:schemeClr val="bg1"/>
                  </a:solidFill>
                  <a:ln w="19050" cap="rnd">
                    <a:solidFill>
                      <a:srgbClr val="0098CC"/>
                    </a:solidFill>
                    <a:prstDash val="dashDot"/>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sp>
              <p:nvSpPr>
                <p:cNvPr id="139" name="Oval 18">
                  <a:extLst>
                    <a:ext uri="{FF2B5EF4-FFF2-40B4-BE49-F238E27FC236}">
                      <a16:creationId xmlns:a16="http://schemas.microsoft.com/office/drawing/2014/main" id="{012DB95B-50FA-4D1A-8FF5-83984BDD488F}"/>
                    </a:ext>
                  </a:extLst>
                </p:cNvPr>
                <p:cNvSpPr>
                  <a:spLocks noChangeArrowheads="1"/>
                </p:cNvSpPr>
                <p:nvPr/>
              </p:nvSpPr>
              <p:spPr bwMode="auto">
                <a:xfrm>
                  <a:off x="710739" y="5187753"/>
                  <a:ext cx="810867" cy="817228"/>
                </a:xfrm>
                <a:prstGeom prst="ellipse">
                  <a:avLst/>
                </a:prstGeom>
                <a:solidFill>
                  <a:schemeClr val="bg1"/>
                </a:solidFill>
                <a:ln w="19050" cap="rnd">
                  <a:solidFill>
                    <a:srgbClr val="0098CC"/>
                  </a:solid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grpSp>
            <p:nvGrpSpPr>
              <p:cNvPr id="72" name="Group 71">
                <a:extLst>
                  <a:ext uri="{FF2B5EF4-FFF2-40B4-BE49-F238E27FC236}">
                    <a16:creationId xmlns:a16="http://schemas.microsoft.com/office/drawing/2014/main" id="{C2D1FE3C-9749-49D5-B00B-0961872AB356}"/>
                  </a:ext>
                </a:extLst>
              </p:cNvPr>
              <p:cNvGrpSpPr/>
              <p:nvPr/>
            </p:nvGrpSpPr>
            <p:grpSpPr>
              <a:xfrm rot="21096232">
                <a:off x="4808690" y="5122763"/>
                <a:ext cx="556797" cy="554114"/>
                <a:chOff x="456349" y="4939723"/>
                <a:chExt cx="1319647" cy="1313288"/>
              </a:xfrm>
            </p:grpSpPr>
            <p:grpSp>
              <p:nvGrpSpPr>
                <p:cNvPr id="134" name="Group 133">
                  <a:extLst>
                    <a:ext uri="{FF2B5EF4-FFF2-40B4-BE49-F238E27FC236}">
                      <a16:creationId xmlns:a16="http://schemas.microsoft.com/office/drawing/2014/main" id="{EFE16F26-B3A5-40B1-8D0F-4A9DF7C0E1CC}"/>
                    </a:ext>
                  </a:extLst>
                </p:cNvPr>
                <p:cNvGrpSpPr/>
                <p:nvPr/>
              </p:nvGrpSpPr>
              <p:grpSpPr>
                <a:xfrm>
                  <a:off x="456349" y="4939723"/>
                  <a:ext cx="1319647" cy="1313288"/>
                  <a:chOff x="456349" y="4939723"/>
                  <a:chExt cx="1319647" cy="1313288"/>
                </a:xfrm>
              </p:grpSpPr>
              <p:sp>
                <p:nvSpPr>
                  <p:cNvPr id="136" name="Freeform 17">
                    <a:extLst>
                      <a:ext uri="{FF2B5EF4-FFF2-40B4-BE49-F238E27FC236}">
                        <a16:creationId xmlns:a16="http://schemas.microsoft.com/office/drawing/2014/main" id="{BB41259C-CC4D-4CF7-870F-73CCAC1ED675}"/>
                      </a:ext>
                    </a:extLst>
                  </p:cNvPr>
                  <p:cNvSpPr>
                    <a:spLocks/>
                  </p:cNvSpPr>
                  <p:nvPr/>
                </p:nvSpPr>
                <p:spPr bwMode="auto">
                  <a:xfrm>
                    <a:off x="456349" y="4939723"/>
                    <a:ext cx="1319647" cy="1313288"/>
                  </a:xfrm>
                  <a:custGeom>
                    <a:avLst/>
                    <a:gdLst>
                      <a:gd name="T0" fmla="*/ 115 w 176"/>
                      <a:gd name="T1" fmla="*/ 171 h 175"/>
                      <a:gd name="T2" fmla="*/ 125 w 176"/>
                      <a:gd name="T3" fmla="*/ 154 h 175"/>
                      <a:gd name="T4" fmla="*/ 145 w 176"/>
                      <a:gd name="T5" fmla="*/ 155 h 175"/>
                      <a:gd name="T6" fmla="*/ 148 w 176"/>
                      <a:gd name="T7" fmla="*/ 135 h 175"/>
                      <a:gd name="T8" fmla="*/ 166 w 176"/>
                      <a:gd name="T9" fmla="*/ 127 h 175"/>
                      <a:gd name="T10" fmla="*/ 161 w 176"/>
                      <a:gd name="T11" fmla="*/ 108 h 175"/>
                      <a:gd name="T12" fmla="*/ 175 w 176"/>
                      <a:gd name="T13" fmla="*/ 94 h 175"/>
                      <a:gd name="T14" fmla="*/ 163 w 176"/>
                      <a:gd name="T15" fmla="*/ 78 h 175"/>
                      <a:gd name="T16" fmla="*/ 172 w 176"/>
                      <a:gd name="T17" fmla="*/ 60 h 175"/>
                      <a:gd name="T18" fmla="*/ 154 w 176"/>
                      <a:gd name="T19" fmla="*/ 51 h 175"/>
                      <a:gd name="T20" fmla="*/ 155 w 176"/>
                      <a:gd name="T21" fmla="*/ 30 h 175"/>
                      <a:gd name="T22" fmla="*/ 135 w 176"/>
                      <a:gd name="T23" fmla="*/ 29 h 175"/>
                      <a:gd name="T24" fmla="*/ 128 w 176"/>
                      <a:gd name="T25" fmla="*/ 9 h 175"/>
                      <a:gd name="T26" fmla="*/ 108 w 176"/>
                      <a:gd name="T27" fmla="*/ 15 h 175"/>
                      <a:gd name="T28" fmla="*/ 94 w 176"/>
                      <a:gd name="T29" fmla="*/ 0 h 175"/>
                      <a:gd name="T30" fmla="*/ 79 w 176"/>
                      <a:gd name="T31" fmla="*/ 13 h 175"/>
                      <a:gd name="T32" fmla="*/ 61 w 176"/>
                      <a:gd name="T33" fmla="*/ 4 h 175"/>
                      <a:gd name="T34" fmla="*/ 51 w 176"/>
                      <a:gd name="T35" fmla="*/ 23 h 175"/>
                      <a:gd name="T36" fmla="*/ 31 w 176"/>
                      <a:gd name="T37" fmla="*/ 21 h 175"/>
                      <a:gd name="T38" fmla="*/ 29 w 176"/>
                      <a:gd name="T39" fmla="*/ 42 h 175"/>
                      <a:gd name="T40" fmla="*/ 10 w 176"/>
                      <a:gd name="T41" fmla="*/ 48 h 175"/>
                      <a:gd name="T42" fmla="*/ 16 w 176"/>
                      <a:gd name="T43" fmla="*/ 66 h 175"/>
                      <a:gd name="T44" fmla="*/ 0 w 176"/>
                      <a:gd name="T45" fmla="*/ 81 h 175"/>
                      <a:gd name="T46" fmla="*/ 13 w 176"/>
                      <a:gd name="T47" fmla="*/ 96 h 175"/>
                      <a:gd name="T48" fmla="*/ 5 w 176"/>
                      <a:gd name="T49" fmla="*/ 115 h 175"/>
                      <a:gd name="T50" fmla="*/ 22 w 176"/>
                      <a:gd name="T51" fmla="*/ 124 h 175"/>
                      <a:gd name="T52" fmla="*/ 21 w 176"/>
                      <a:gd name="T53" fmla="*/ 145 h 175"/>
                      <a:gd name="T54" fmla="*/ 40 w 176"/>
                      <a:gd name="T55" fmla="*/ 146 h 175"/>
                      <a:gd name="T56" fmla="*/ 48 w 176"/>
                      <a:gd name="T57" fmla="*/ 166 h 175"/>
                      <a:gd name="T58" fmla="*/ 66 w 176"/>
                      <a:gd name="T59" fmla="*/ 160 h 175"/>
                      <a:gd name="T60" fmla="*/ 81 w 176"/>
                      <a:gd name="T61" fmla="*/ 175 h 175"/>
                      <a:gd name="T62" fmla="*/ 96 w 176"/>
                      <a:gd name="T63" fmla="*/ 16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5">
                        <a:moveTo>
                          <a:pt x="109" y="161"/>
                        </a:moveTo>
                        <a:cubicBezTo>
                          <a:pt x="115" y="171"/>
                          <a:pt x="115" y="171"/>
                          <a:pt x="115" y="171"/>
                        </a:cubicBezTo>
                        <a:cubicBezTo>
                          <a:pt x="128" y="166"/>
                          <a:pt x="128" y="166"/>
                          <a:pt x="128" y="166"/>
                        </a:cubicBezTo>
                        <a:cubicBezTo>
                          <a:pt x="125" y="154"/>
                          <a:pt x="125" y="154"/>
                          <a:pt x="125" y="154"/>
                        </a:cubicBezTo>
                        <a:cubicBezTo>
                          <a:pt x="128" y="152"/>
                          <a:pt x="132" y="150"/>
                          <a:pt x="135" y="147"/>
                        </a:cubicBezTo>
                        <a:cubicBezTo>
                          <a:pt x="145" y="155"/>
                          <a:pt x="145" y="155"/>
                          <a:pt x="145" y="155"/>
                        </a:cubicBezTo>
                        <a:cubicBezTo>
                          <a:pt x="155" y="145"/>
                          <a:pt x="155" y="145"/>
                          <a:pt x="155" y="145"/>
                        </a:cubicBezTo>
                        <a:cubicBezTo>
                          <a:pt x="148" y="135"/>
                          <a:pt x="148" y="135"/>
                          <a:pt x="148" y="135"/>
                        </a:cubicBezTo>
                        <a:cubicBezTo>
                          <a:pt x="150" y="131"/>
                          <a:pt x="153" y="128"/>
                          <a:pt x="155" y="124"/>
                        </a:cubicBezTo>
                        <a:cubicBezTo>
                          <a:pt x="166" y="127"/>
                          <a:pt x="166" y="127"/>
                          <a:pt x="166" y="127"/>
                        </a:cubicBezTo>
                        <a:cubicBezTo>
                          <a:pt x="172" y="115"/>
                          <a:pt x="172" y="115"/>
                          <a:pt x="172" y="115"/>
                        </a:cubicBezTo>
                        <a:cubicBezTo>
                          <a:pt x="161" y="108"/>
                          <a:pt x="161" y="108"/>
                          <a:pt x="161" y="108"/>
                        </a:cubicBezTo>
                        <a:cubicBezTo>
                          <a:pt x="162" y="104"/>
                          <a:pt x="163" y="100"/>
                          <a:pt x="163" y="96"/>
                        </a:cubicBezTo>
                        <a:cubicBezTo>
                          <a:pt x="175" y="94"/>
                          <a:pt x="175" y="94"/>
                          <a:pt x="175" y="94"/>
                        </a:cubicBezTo>
                        <a:cubicBezTo>
                          <a:pt x="176" y="81"/>
                          <a:pt x="176" y="81"/>
                          <a:pt x="176" y="81"/>
                        </a:cubicBezTo>
                        <a:cubicBezTo>
                          <a:pt x="163" y="78"/>
                          <a:pt x="163" y="78"/>
                          <a:pt x="163" y="78"/>
                        </a:cubicBezTo>
                        <a:cubicBezTo>
                          <a:pt x="162" y="74"/>
                          <a:pt x="162" y="70"/>
                          <a:pt x="160" y="66"/>
                        </a:cubicBezTo>
                        <a:cubicBezTo>
                          <a:pt x="172" y="60"/>
                          <a:pt x="172" y="60"/>
                          <a:pt x="172" y="60"/>
                        </a:cubicBezTo>
                        <a:cubicBezTo>
                          <a:pt x="166" y="48"/>
                          <a:pt x="166" y="48"/>
                          <a:pt x="166" y="48"/>
                        </a:cubicBezTo>
                        <a:cubicBezTo>
                          <a:pt x="154" y="51"/>
                          <a:pt x="154" y="51"/>
                          <a:pt x="154" y="51"/>
                        </a:cubicBezTo>
                        <a:cubicBezTo>
                          <a:pt x="152" y="47"/>
                          <a:pt x="149" y="44"/>
                          <a:pt x="147" y="40"/>
                        </a:cubicBezTo>
                        <a:cubicBezTo>
                          <a:pt x="155" y="30"/>
                          <a:pt x="155" y="30"/>
                          <a:pt x="155" y="30"/>
                        </a:cubicBezTo>
                        <a:cubicBezTo>
                          <a:pt x="146" y="21"/>
                          <a:pt x="146" y="21"/>
                          <a:pt x="146" y="21"/>
                        </a:cubicBezTo>
                        <a:cubicBezTo>
                          <a:pt x="135" y="29"/>
                          <a:pt x="135" y="29"/>
                          <a:pt x="135" y="29"/>
                        </a:cubicBezTo>
                        <a:cubicBezTo>
                          <a:pt x="131" y="26"/>
                          <a:pt x="128" y="24"/>
                          <a:pt x="124" y="22"/>
                        </a:cubicBezTo>
                        <a:cubicBezTo>
                          <a:pt x="128" y="9"/>
                          <a:pt x="128" y="9"/>
                          <a:pt x="128" y="9"/>
                        </a:cubicBezTo>
                        <a:cubicBezTo>
                          <a:pt x="115" y="4"/>
                          <a:pt x="115" y="4"/>
                          <a:pt x="115" y="4"/>
                        </a:cubicBezTo>
                        <a:cubicBezTo>
                          <a:pt x="108" y="15"/>
                          <a:pt x="108" y="15"/>
                          <a:pt x="108" y="15"/>
                        </a:cubicBezTo>
                        <a:cubicBezTo>
                          <a:pt x="104" y="14"/>
                          <a:pt x="100" y="14"/>
                          <a:pt x="96" y="13"/>
                        </a:cubicBezTo>
                        <a:cubicBezTo>
                          <a:pt x="94" y="0"/>
                          <a:pt x="94" y="0"/>
                          <a:pt x="94" y="0"/>
                        </a:cubicBezTo>
                        <a:cubicBezTo>
                          <a:pt x="81" y="0"/>
                          <a:pt x="81" y="0"/>
                          <a:pt x="81" y="0"/>
                        </a:cubicBezTo>
                        <a:cubicBezTo>
                          <a:pt x="79" y="13"/>
                          <a:pt x="79" y="13"/>
                          <a:pt x="79" y="13"/>
                        </a:cubicBezTo>
                        <a:cubicBezTo>
                          <a:pt x="75" y="14"/>
                          <a:pt x="71" y="15"/>
                          <a:pt x="67" y="16"/>
                        </a:cubicBezTo>
                        <a:cubicBezTo>
                          <a:pt x="61" y="4"/>
                          <a:pt x="61" y="4"/>
                          <a:pt x="61" y="4"/>
                        </a:cubicBezTo>
                        <a:cubicBezTo>
                          <a:pt x="48" y="10"/>
                          <a:pt x="48" y="10"/>
                          <a:pt x="48" y="10"/>
                        </a:cubicBezTo>
                        <a:cubicBezTo>
                          <a:pt x="51" y="23"/>
                          <a:pt x="51" y="23"/>
                          <a:pt x="51" y="23"/>
                        </a:cubicBezTo>
                        <a:cubicBezTo>
                          <a:pt x="48" y="24"/>
                          <a:pt x="45" y="26"/>
                          <a:pt x="42" y="29"/>
                        </a:cubicBezTo>
                        <a:cubicBezTo>
                          <a:pt x="31" y="21"/>
                          <a:pt x="31" y="21"/>
                          <a:pt x="31" y="21"/>
                        </a:cubicBezTo>
                        <a:cubicBezTo>
                          <a:pt x="22" y="30"/>
                          <a:pt x="22" y="30"/>
                          <a:pt x="22" y="30"/>
                        </a:cubicBezTo>
                        <a:cubicBezTo>
                          <a:pt x="29" y="42"/>
                          <a:pt x="29" y="42"/>
                          <a:pt x="29" y="42"/>
                        </a:cubicBezTo>
                        <a:cubicBezTo>
                          <a:pt x="26" y="45"/>
                          <a:pt x="24" y="48"/>
                          <a:pt x="22" y="52"/>
                        </a:cubicBezTo>
                        <a:cubicBezTo>
                          <a:pt x="10" y="48"/>
                          <a:pt x="10" y="48"/>
                          <a:pt x="10" y="48"/>
                        </a:cubicBezTo>
                        <a:cubicBezTo>
                          <a:pt x="5" y="59"/>
                          <a:pt x="5" y="59"/>
                          <a:pt x="5" y="59"/>
                        </a:cubicBezTo>
                        <a:cubicBezTo>
                          <a:pt x="16" y="66"/>
                          <a:pt x="16" y="66"/>
                          <a:pt x="16" y="66"/>
                        </a:cubicBezTo>
                        <a:cubicBezTo>
                          <a:pt x="15" y="70"/>
                          <a:pt x="14" y="75"/>
                          <a:pt x="14" y="79"/>
                        </a:cubicBezTo>
                        <a:cubicBezTo>
                          <a:pt x="0" y="81"/>
                          <a:pt x="0" y="81"/>
                          <a:pt x="0" y="81"/>
                        </a:cubicBezTo>
                        <a:cubicBezTo>
                          <a:pt x="0" y="94"/>
                          <a:pt x="0" y="94"/>
                          <a:pt x="0" y="94"/>
                        </a:cubicBezTo>
                        <a:cubicBezTo>
                          <a:pt x="13" y="96"/>
                          <a:pt x="13" y="96"/>
                          <a:pt x="13" y="96"/>
                        </a:cubicBezTo>
                        <a:cubicBezTo>
                          <a:pt x="14" y="100"/>
                          <a:pt x="15" y="105"/>
                          <a:pt x="16" y="109"/>
                        </a:cubicBezTo>
                        <a:cubicBezTo>
                          <a:pt x="5" y="115"/>
                          <a:pt x="5" y="115"/>
                          <a:pt x="5" y="115"/>
                        </a:cubicBezTo>
                        <a:cubicBezTo>
                          <a:pt x="9" y="127"/>
                          <a:pt x="9" y="127"/>
                          <a:pt x="9" y="127"/>
                        </a:cubicBezTo>
                        <a:cubicBezTo>
                          <a:pt x="22" y="124"/>
                          <a:pt x="22" y="124"/>
                          <a:pt x="22" y="124"/>
                        </a:cubicBezTo>
                        <a:cubicBezTo>
                          <a:pt x="24" y="128"/>
                          <a:pt x="27" y="131"/>
                          <a:pt x="29" y="135"/>
                        </a:cubicBezTo>
                        <a:cubicBezTo>
                          <a:pt x="21" y="145"/>
                          <a:pt x="21" y="145"/>
                          <a:pt x="21" y="145"/>
                        </a:cubicBezTo>
                        <a:cubicBezTo>
                          <a:pt x="31" y="154"/>
                          <a:pt x="31" y="154"/>
                          <a:pt x="31" y="154"/>
                        </a:cubicBezTo>
                        <a:cubicBezTo>
                          <a:pt x="40" y="146"/>
                          <a:pt x="40" y="146"/>
                          <a:pt x="40" y="146"/>
                        </a:cubicBezTo>
                        <a:cubicBezTo>
                          <a:pt x="44" y="149"/>
                          <a:pt x="48" y="152"/>
                          <a:pt x="52" y="154"/>
                        </a:cubicBezTo>
                        <a:cubicBezTo>
                          <a:pt x="48" y="166"/>
                          <a:pt x="48" y="166"/>
                          <a:pt x="48" y="166"/>
                        </a:cubicBezTo>
                        <a:cubicBezTo>
                          <a:pt x="60" y="171"/>
                          <a:pt x="60" y="171"/>
                          <a:pt x="60" y="171"/>
                        </a:cubicBezTo>
                        <a:cubicBezTo>
                          <a:pt x="66" y="160"/>
                          <a:pt x="66" y="160"/>
                          <a:pt x="66" y="160"/>
                        </a:cubicBezTo>
                        <a:cubicBezTo>
                          <a:pt x="70" y="161"/>
                          <a:pt x="75" y="162"/>
                          <a:pt x="80" y="163"/>
                        </a:cubicBezTo>
                        <a:cubicBezTo>
                          <a:pt x="81" y="175"/>
                          <a:pt x="81" y="175"/>
                          <a:pt x="81" y="175"/>
                        </a:cubicBezTo>
                        <a:cubicBezTo>
                          <a:pt x="95" y="175"/>
                          <a:pt x="95" y="175"/>
                          <a:pt x="95" y="175"/>
                        </a:cubicBezTo>
                        <a:cubicBezTo>
                          <a:pt x="96" y="163"/>
                          <a:pt x="96" y="163"/>
                          <a:pt x="96" y="163"/>
                        </a:cubicBezTo>
                      </a:path>
                    </a:pathLst>
                  </a:custGeom>
                  <a:solidFill>
                    <a:schemeClr val="bg1"/>
                  </a:solidFill>
                  <a:ln w="12700" cap="rnd">
                    <a:solidFill>
                      <a:srgbClr val="0098CC"/>
                    </a:solidFill>
                    <a:prstDash val="solid"/>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137" name="Oval 19">
                    <a:extLst>
                      <a:ext uri="{FF2B5EF4-FFF2-40B4-BE49-F238E27FC236}">
                        <a16:creationId xmlns:a16="http://schemas.microsoft.com/office/drawing/2014/main" id="{4E5B37A0-C6F5-4BB1-A12E-3EB8A76F682B}"/>
                      </a:ext>
                    </a:extLst>
                  </p:cNvPr>
                  <p:cNvSpPr>
                    <a:spLocks noChangeArrowheads="1"/>
                  </p:cNvSpPr>
                  <p:nvPr/>
                </p:nvSpPr>
                <p:spPr bwMode="auto">
                  <a:xfrm>
                    <a:off x="650324" y="5127332"/>
                    <a:ext cx="931702" cy="938063"/>
                  </a:xfrm>
                  <a:prstGeom prst="ellipse">
                    <a:avLst/>
                  </a:prstGeom>
                  <a:solidFill>
                    <a:schemeClr val="bg1"/>
                  </a:solidFill>
                  <a:ln w="12700" cap="rnd">
                    <a:solidFill>
                      <a:srgbClr val="0098CC"/>
                    </a:solidFill>
                    <a:prstDash val="dashDot"/>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sp>
              <p:nvSpPr>
                <p:cNvPr id="135" name="Oval 18">
                  <a:extLst>
                    <a:ext uri="{FF2B5EF4-FFF2-40B4-BE49-F238E27FC236}">
                      <a16:creationId xmlns:a16="http://schemas.microsoft.com/office/drawing/2014/main" id="{AFFDC7AE-BDDD-4DDA-B862-ED16B62A46F2}"/>
                    </a:ext>
                  </a:extLst>
                </p:cNvPr>
                <p:cNvSpPr>
                  <a:spLocks noChangeArrowheads="1"/>
                </p:cNvSpPr>
                <p:nvPr/>
              </p:nvSpPr>
              <p:spPr bwMode="auto">
                <a:xfrm>
                  <a:off x="710739" y="5187753"/>
                  <a:ext cx="810867" cy="817228"/>
                </a:xfrm>
                <a:prstGeom prst="ellipse">
                  <a:avLst/>
                </a:prstGeom>
                <a:solidFill>
                  <a:schemeClr val="bg1"/>
                </a:solidFill>
                <a:ln w="12700" cap="rnd">
                  <a:solidFill>
                    <a:srgbClr val="0098CC"/>
                  </a:solid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grpSp>
            <p:nvGrpSpPr>
              <p:cNvPr id="73" name="Group 72">
                <a:extLst>
                  <a:ext uri="{FF2B5EF4-FFF2-40B4-BE49-F238E27FC236}">
                    <a16:creationId xmlns:a16="http://schemas.microsoft.com/office/drawing/2014/main" id="{19123B6F-84F7-40FD-9011-658A5C4BF2C7}"/>
                  </a:ext>
                </a:extLst>
              </p:cNvPr>
              <p:cNvGrpSpPr/>
              <p:nvPr/>
            </p:nvGrpSpPr>
            <p:grpSpPr>
              <a:xfrm rot="21327781">
                <a:off x="5278268" y="4969398"/>
                <a:ext cx="287339" cy="285954"/>
                <a:chOff x="456349" y="4939723"/>
                <a:chExt cx="1319647" cy="1313288"/>
              </a:xfrm>
            </p:grpSpPr>
            <p:grpSp>
              <p:nvGrpSpPr>
                <p:cNvPr id="130" name="Group 129">
                  <a:extLst>
                    <a:ext uri="{FF2B5EF4-FFF2-40B4-BE49-F238E27FC236}">
                      <a16:creationId xmlns:a16="http://schemas.microsoft.com/office/drawing/2014/main" id="{8571425D-09E1-42CC-9176-DC10C4C4415C}"/>
                    </a:ext>
                  </a:extLst>
                </p:cNvPr>
                <p:cNvGrpSpPr/>
                <p:nvPr/>
              </p:nvGrpSpPr>
              <p:grpSpPr>
                <a:xfrm>
                  <a:off x="456349" y="4939723"/>
                  <a:ext cx="1319647" cy="1313288"/>
                  <a:chOff x="456349" y="4939723"/>
                  <a:chExt cx="1319647" cy="1313288"/>
                </a:xfrm>
              </p:grpSpPr>
              <p:sp>
                <p:nvSpPr>
                  <p:cNvPr id="132" name="Freeform 17">
                    <a:extLst>
                      <a:ext uri="{FF2B5EF4-FFF2-40B4-BE49-F238E27FC236}">
                        <a16:creationId xmlns:a16="http://schemas.microsoft.com/office/drawing/2014/main" id="{17F9BBE9-1BA8-4890-8F17-A8CC6B811123}"/>
                      </a:ext>
                    </a:extLst>
                  </p:cNvPr>
                  <p:cNvSpPr>
                    <a:spLocks/>
                  </p:cNvSpPr>
                  <p:nvPr/>
                </p:nvSpPr>
                <p:spPr bwMode="auto">
                  <a:xfrm>
                    <a:off x="456349" y="4939723"/>
                    <a:ext cx="1319647" cy="1313288"/>
                  </a:xfrm>
                  <a:custGeom>
                    <a:avLst/>
                    <a:gdLst>
                      <a:gd name="T0" fmla="*/ 115 w 176"/>
                      <a:gd name="T1" fmla="*/ 171 h 175"/>
                      <a:gd name="T2" fmla="*/ 125 w 176"/>
                      <a:gd name="T3" fmla="*/ 154 h 175"/>
                      <a:gd name="T4" fmla="*/ 145 w 176"/>
                      <a:gd name="T5" fmla="*/ 155 h 175"/>
                      <a:gd name="T6" fmla="*/ 148 w 176"/>
                      <a:gd name="T7" fmla="*/ 135 h 175"/>
                      <a:gd name="T8" fmla="*/ 166 w 176"/>
                      <a:gd name="T9" fmla="*/ 127 h 175"/>
                      <a:gd name="T10" fmla="*/ 161 w 176"/>
                      <a:gd name="T11" fmla="*/ 108 h 175"/>
                      <a:gd name="T12" fmla="*/ 175 w 176"/>
                      <a:gd name="T13" fmla="*/ 94 h 175"/>
                      <a:gd name="T14" fmla="*/ 163 w 176"/>
                      <a:gd name="T15" fmla="*/ 78 h 175"/>
                      <a:gd name="T16" fmla="*/ 172 w 176"/>
                      <a:gd name="T17" fmla="*/ 60 h 175"/>
                      <a:gd name="T18" fmla="*/ 154 w 176"/>
                      <a:gd name="T19" fmla="*/ 51 h 175"/>
                      <a:gd name="T20" fmla="*/ 155 w 176"/>
                      <a:gd name="T21" fmla="*/ 30 h 175"/>
                      <a:gd name="T22" fmla="*/ 135 w 176"/>
                      <a:gd name="T23" fmla="*/ 29 h 175"/>
                      <a:gd name="T24" fmla="*/ 128 w 176"/>
                      <a:gd name="T25" fmla="*/ 9 h 175"/>
                      <a:gd name="T26" fmla="*/ 108 w 176"/>
                      <a:gd name="T27" fmla="*/ 15 h 175"/>
                      <a:gd name="T28" fmla="*/ 94 w 176"/>
                      <a:gd name="T29" fmla="*/ 0 h 175"/>
                      <a:gd name="T30" fmla="*/ 79 w 176"/>
                      <a:gd name="T31" fmla="*/ 13 h 175"/>
                      <a:gd name="T32" fmla="*/ 61 w 176"/>
                      <a:gd name="T33" fmla="*/ 4 h 175"/>
                      <a:gd name="T34" fmla="*/ 51 w 176"/>
                      <a:gd name="T35" fmla="*/ 23 h 175"/>
                      <a:gd name="T36" fmla="*/ 31 w 176"/>
                      <a:gd name="T37" fmla="*/ 21 h 175"/>
                      <a:gd name="T38" fmla="*/ 29 w 176"/>
                      <a:gd name="T39" fmla="*/ 42 h 175"/>
                      <a:gd name="T40" fmla="*/ 10 w 176"/>
                      <a:gd name="T41" fmla="*/ 48 h 175"/>
                      <a:gd name="T42" fmla="*/ 16 w 176"/>
                      <a:gd name="T43" fmla="*/ 66 h 175"/>
                      <a:gd name="T44" fmla="*/ 0 w 176"/>
                      <a:gd name="T45" fmla="*/ 81 h 175"/>
                      <a:gd name="T46" fmla="*/ 13 w 176"/>
                      <a:gd name="T47" fmla="*/ 96 h 175"/>
                      <a:gd name="T48" fmla="*/ 5 w 176"/>
                      <a:gd name="T49" fmla="*/ 115 h 175"/>
                      <a:gd name="T50" fmla="*/ 22 w 176"/>
                      <a:gd name="T51" fmla="*/ 124 h 175"/>
                      <a:gd name="T52" fmla="*/ 21 w 176"/>
                      <a:gd name="T53" fmla="*/ 145 h 175"/>
                      <a:gd name="T54" fmla="*/ 40 w 176"/>
                      <a:gd name="T55" fmla="*/ 146 h 175"/>
                      <a:gd name="T56" fmla="*/ 48 w 176"/>
                      <a:gd name="T57" fmla="*/ 166 h 175"/>
                      <a:gd name="T58" fmla="*/ 66 w 176"/>
                      <a:gd name="T59" fmla="*/ 160 h 175"/>
                      <a:gd name="T60" fmla="*/ 81 w 176"/>
                      <a:gd name="T61" fmla="*/ 175 h 175"/>
                      <a:gd name="T62" fmla="*/ 96 w 176"/>
                      <a:gd name="T63" fmla="*/ 16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5">
                        <a:moveTo>
                          <a:pt x="109" y="161"/>
                        </a:moveTo>
                        <a:cubicBezTo>
                          <a:pt x="115" y="171"/>
                          <a:pt x="115" y="171"/>
                          <a:pt x="115" y="171"/>
                        </a:cubicBezTo>
                        <a:cubicBezTo>
                          <a:pt x="128" y="166"/>
                          <a:pt x="128" y="166"/>
                          <a:pt x="128" y="166"/>
                        </a:cubicBezTo>
                        <a:cubicBezTo>
                          <a:pt x="125" y="154"/>
                          <a:pt x="125" y="154"/>
                          <a:pt x="125" y="154"/>
                        </a:cubicBezTo>
                        <a:cubicBezTo>
                          <a:pt x="128" y="152"/>
                          <a:pt x="132" y="150"/>
                          <a:pt x="135" y="147"/>
                        </a:cubicBezTo>
                        <a:cubicBezTo>
                          <a:pt x="145" y="155"/>
                          <a:pt x="145" y="155"/>
                          <a:pt x="145" y="155"/>
                        </a:cubicBezTo>
                        <a:cubicBezTo>
                          <a:pt x="155" y="145"/>
                          <a:pt x="155" y="145"/>
                          <a:pt x="155" y="145"/>
                        </a:cubicBezTo>
                        <a:cubicBezTo>
                          <a:pt x="148" y="135"/>
                          <a:pt x="148" y="135"/>
                          <a:pt x="148" y="135"/>
                        </a:cubicBezTo>
                        <a:cubicBezTo>
                          <a:pt x="150" y="131"/>
                          <a:pt x="153" y="128"/>
                          <a:pt x="155" y="124"/>
                        </a:cubicBezTo>
                        <a:cubicBezTo>
                          <a:pt x="166" y="127"/>
                          <a:pt x="166" y="127"/>
                          <a:pt x="166" y="127"/>
                        </a:cubicBezTo>
                        <a:cubicBezTo>
                          <a:pt x="172" y="115"/>
                          <a:pt x="172" y="115"/>
                          <a:pt x="172" y="115"/>
                        </a:cubicBezTo>
                        <a:cubicBezTo>
                          <a:pt x="161" y="108"/>
                          <a:pt x="161" y="108"/>
                          <a:pt x="161" y="108"/>
                        </a:cubicBezTo>
                        <a:cubicBezTo>
                          <a:pt x="162" y="104"/>
                          <a:pt x="163" y="100"/>
                          <a:pt x="163" y="96"/>
                        </a:cubicBezTo>
                        <a:cubicBezTo>
                          <a:pt x="175" y="94"/>
                          <a:pt x="175" y="94"/>
                          <a:pt x="175" y="94"/>
                        </a:cubicBezTo>
                        <a:cubicBezTo>
                          <a:pt x="176" y="81"/>
                          <a:pt x="176" y="81"/>
                          <a:pt x="176" y="81"/>
                        </a:cubicBezTo>
                        <a:cubicBezTo>
                          <a:pt x="163" y="78"/>
                          <a:pt x="163" y="78"/>
                          <a:pt x="163" y="78"/>
                        </a:cubicBezTo>
                        <a:cubicBezTo>
                          <a:pt x="162" y="74"/>
                          <a:pt x="162" y="70"/>
                          <a:pt x="160" y="66"/>
                        </a:cubicBezTo>
                        <a:cubicBezTo>
                          <a:pt x="172" y="60"/>
                          <a:pt x="172" y="60"/>
                          <a:pt x="172" y="60"/>
                        </a:cubicBezTo>
                        <a:cubicBezTo>
                          <a:pt x="166" y="48"/>
                          <a:pt x="166" y="48"/>
                          <a:pt x="166" y="48"/>
                        </a:cubicBezTo>
                        <a:cubicBezTo>
                          <a:pt x="154" y="51"/>
                          <a:pt x="154" y="51"/>
                          <a:pt x="154" y="51"/>
                        </a:cubicBezTo>
                        <a:cubicBezTo>
                          <a:pt x="152" y="47"/>
                          <a:pt x="149" y="44"/>
                          <a:pt x="147" y="40"/>
                        </a:cubicBezTo>
                        <a:cubicBezTo>
                          <a:pt x="155" y="30"/>
                          <a:pt x="155" y="30"/>
                          <a:pt x="155" y="30"/>
                        </a:cubicBezTo>
                        <a:cubicBezTo>
                          <a:pt x="146" y="21"/>
                          <a:pt x="146" y="21"/>
                          <a:pt x="146" y="21"/>
                        </a:cubicBezTo>
                        <a:cubicBezTo>
                          <a:pt x="135" y="29"/>
                          <a:pt x="135" y="29"/>
                          <a:pt x="135" y="29"/>
                        </a:cubicBezTo>
                        <a:cubicBezTo>
                          <a:pt x="131" y="26"/>
                          <a:pt x="128" y="24"/>
                          <a:pt x="124" y="22"/>
                        </a:cubicBezTo>
                        <a:cubicBezTo>
                          <a:pt x="128" y="9"/>
                          <a:pt x="128" y="9"/>
                          <a:pt x="128" y="9"/>
                        </a:cubicBezTo>
                        <a:cubicBezTo>
                          <a:pt x="115" y="4"/>
                          <a:pt x="115" y="4"/>
                          <a:pt x="115" y="4"/>
                        </a:cubicBezTo>
                        <a:cubicBezTo>
                          <a:pt x="108" y="15"/>
                          <a:pt x="108" y="15"/>
                          <a:pt x="108" y="15"/>
                        </a:cubicBezTo>
                        <a:cubicBezTo>
                          <a:pt x="104" y="14"/>
                          <a:pt x="100" y="14"/>
                          <a:pt x="96" y="13"/>
                        </a:cubicBezTo>
                        <a:cubicBezTo>
                          <a:pt x="94" y="0"/>
                          <a:pt x="94" y="0"/>
                          <a:pt x="94" y="0"/>
                        </a:cubicBezTo>
                        <a:cubicBezTo>
                          <a:pt x="81" y="0"/>
                          <a:pt x="81" y="0"/>
                          <a:pt x="81" y="0"/>
                        </a:cubicBezTo>
                        <a:cubicBezTo>
                          <a:pt x="79" y="13"/>
                          <a:pt x="79" y="13"/>
                          <a:pt x="79" y="13"/>
                        </a:cubicBezTo>
                        <a:cubicBezTo>
                          <a:pt x="75" y="14"/>
                          <a:pt x="71" y="15"/>
                          <a:pt x="67" y="16"/>
                        </a:cubicBezTo>
                        <a:cubicBezTo>
                          <a:pt x="61" y="4"/>
                          <a:pt x="61" y="4"/>
                          <a:pt x="61" y="4"/>
                        </a:cubicBezTo>
                        <a:cubicBezTo>
                          <a:pt x="48" y="10"/>
                          <a:pt x="48" y="10"/>
                          <a:pt x="48" y="10"/>
                        </a:cubicBezTo>
                        <a:cubicBezTo>
                          <a:pt x="51" y="23"/>
                          <a:pt x="51" y="23"/>
                          <a:pt x="51" y="23"/>
                        </a:cubicBezTo>
                        <a:cubicBezTo>
                          <a:pt x="48" y="24"/>
                          <a:pt x="45" y="26"/>
                          <a:pt x="42" y="29"/>
                        </a:cubicBezTo>
                        <a:cubicBezTo>
                          <a:pt x="31" y="21"/>
                          <a:pt x="31" y="21"/>
                          <a:pt x="31" y="21"/>
                        </a:cubicBezTo>
                        <a:cubicBezTo>
                          <a:pt x="22" y="30"/>
                          <a:pt x="22" y="30"/>
                          <a:pt x="22" y="30"/>
                        </a:cubicBezTo>
                        <a:cubicBezTo>
                          <a:pt x="29" y="42"/>
                          <a:pt x="29" y="42"/>
                          <a:pt x="29" y="42"/>
                        </a:cubicBezTo>
                        <a:cubicBezTo>
                          <a:pt x="26" y="45"/>
                          <a:pt x="24" y="48"/>
                          <a:pt x="22" y="52"/>
                        </a:cubicBezTo>
                        <a:cubicBezTo>
                          <a:pt x="10" y="48"/>
                          <a:pt x="10" y="48"/>
                          <a:pt x="10" y="48"/>
                        </a:cubicBezTo>
                        <a:cubicBezTo>
                          <a:pt x="5" y="59"/>
                          <a:pt x="5" y="59"/>
                          <a:pt x="5" y="59"/>
                        </a:cubicBezTo>
                        <a:cubicBezTo>
                          <a:pt x="16" y="66"/>
                          <a:pt x="16" y="66"/>
                          <a:pt x="16" y="66"/>
                        </a:cubicBezTo>
                        <a:cubicBezTo>
                          <a:pt x="15" y="70"/>
                          <a:pt x="14" y="75"/>
                          <a:pt x="14" y="79"/>
                        </a:cubicBezTo>
                        <a:cubicBezTo>
                          <a:pt x="0" y="81"/>
                          <a:pt x="0" y="81"/>
                          <a:pt x="0" y="81"/>
                        </a:cubicBezTo>
                        <a:cubicBezTo>
                          <a:pt x="0" y="94"/>
                          <a:pt x="0" y="94"/>
                          <a:pt x="0" y="94"/>
                        </a:cubicBezTo>
                        <a:cubicBezTo>
                          <a:pt x="13" y="96"/>
                          <a:pt x="13" y="96"/>
                          <a:pt x="13" y="96"/>
                        </a:cubicBezTo>
                        <a:cubicBezTo>
                          <a:pt x="14" y="100"/>
                          <a:pt x="15" y="105"/>
                          <a:pt x="16" y="109"/>
                        </a:cubicBezTo>
                        <a:cubicBezTo>
                          <a:pt x="5" y="115"/>
                          <a:pt x="5" y="115"/>
                          <a:pt x="5" y="115"/>
                        </a:cubicBezTo>
                        <a:cubicBezTo>
                          <a:pt x="9" y="127"/>
                          <a:pt x="9" y="127"/>
                          <a:pt x="9" y="127"/>
                        </a:cubicBezTo>
                        <a:cubicBezTo>
                          <a:pt x="22" y="124"/>
                          <a:pt x="22" y="124"/>
                          <a:pt x="22" y="124"/>
                        </a:cubicBezTo>
                        <a:cubicBezTo>
                          <a:pt x="24" y="128"/>
                          <a:pt x="27" y="131"/>
                          <a:pt x="29" y="135"/>
                        </a:cubicBezTo>
                        <a:cubicBezTo>
                          <a:pt x="21" y="145"/>
                          <a:pt x="21" y="145"/>
                          <a:pt x="21" y="145"/>
                        </a:cubicBezTo>
                        <a:cubicBezTo>
                          <a:pt x="31" y="154"/>
                          <a:pt x="31" y="154"/>
                          <a:pt x="31" y="154"/>
                        </a:cubicBezTo>
                        <a:cubicBezTo>
                          <a:pt x="40" y="146"/>
                          <a:pt x="40" y="146"/>
                          <a:pt x="40" y="146"/>
                        </a:cubicBezTo>
                        <a:cubicBezTo>
                          <a:pt x="44" y="149"/>
                          <a:pt x="48" y="152"/>
                          <a:pt x="52" y="154"/>
                        </a:cubicBezTo>
                        <a:cubicBezTo>
                          <a:pt x="48" y="166"/>
                          <a:pt x="48" y="166"/>
                          <a:pt x="48" y="166"/>
                        </a:cubicBezTo>
                        <a:cubicBezTo>
                          <a:pt x="60" y="171"/>
                          <a:pt x="60" y="171"/>
                          <a:pt x="60" y="171"/>
                        </a:cubicBezTo>
                        <a:cubicBezTo>
                          <a:pt x="66" y="160"/>
                          <a:pt x="66" y="160"/>
                          <a:pt x="66" y="160"/>
                        </a:cubicBezTo>
                        <a:cubicBezTo>
                          <a:pt x="70" y="161"/>
                          <a:pt x="75" y="162"/>
                          <a:pt x="80" y="163"/>
                        </a:cubicBezTo>
                        <a:cubicBezTo>
                          <a:pt x="81" y="175"/>
                          <a:pt x="81" y="175"/>
                          <a:pt x="81" y="175"/>
                        </a:cubicBezTo>
                        <a:cubicBezTo>
                          <a:pt x="95" y="175"/>
                          <a:pt x="95" y="175"/>
                          <a:pt x="95" y="175"/>
                        </a:cubicBezTo>
                        <a:cubicBezTo>
                          <a:pt x="96" y="163"/>
                          <a:pt x="96" y="163"/>
                          <a:pt x="96" y="163"/>
                        </a:cubicBezTo>
                      </a:path>
                    </a:pathLst>
                  </a:custGeom>
                  <a:solidFill>
                    <a:schemeClr val="bg1"/>
                  </a:solidFill>
                  <a:ln w="3175" cap="rnd">
                    <a:solidFill>
                      <a:srgbClr val="0098CC"/>
                    </a:solidFill>
                    <a:prstDash val="solid"/>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133" name="Oval 19">
                    <a:extLst>
                      <a:ext uri="{FF2B5EF4-FFF2-40B4-BE49-F238E27FC236}">
                        <a16:creationId xmlns:a16="http://schemas.microsoft.com/office/drawing/2014/main" id="{E78FD561-0A14-458C-B3D9-F4C297AE60B6}"/>
                      </a:ext>
                    </a:extLst>
                  </p:cNvPr>
                  <p:cNvSpPr>
                    <a:spLocks noChangeArrowheads="1"/>
                  </p:cNvSpPr>
                  <p:nvPr/>
                </p:nvSpPr>
                <p:spPr bwMode="auto">
                  <a:xfrm>
                    <a:off x="650324" y="5127332"/>
                    <a:ext cx="931702" cy="938063"/>
                  </a:xfrm>
                  <a:prstGeom prst="ellipse">
                    <a:avLst/>
                  </a:prstGeom>
                  <a:solidFill>
                    <a:schemeClr val="bg1"/>
                  </a:solidFill>
                  <a:ln w="3175" cap="rnd">
                    <a:solidFill>
                      <a:srgbClr val="0098CC"/>
                    </a:solidFill>
                    <a:prstDash val="dashDot"/>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sp>
              <p:nvSpPr>
                <p:cNvPr id="131" name="Oval 18">
                  <a:extLst>
                    <a:ext uri="{FF2B5EF4-FFF2-40B4-BE49-F238E27FC236}">
                      <a16:creationId xmlns:a16="http://schemas.microsoft.com/office/drawing/2014/main" id="{A0732982-22B6-4E78-A333-F48595169689}"/>
                    </a:ext>
                  </a:extLst>
                </p:cNvPr>
                <p:cNvSpPr>
                  <a:spLocks noChangeArrowheads="1"/>
                </p:cNvSpPr>
                <p:nvPr/>
              </p:nvSpPr>
              <p:spPr bwMode="auto">
                <a:xfrm>
                  <a:off x="710739" y="5187753"/>
                  <a:ext cx="810867" cy="817228"/>
                </a:xfrm>
                <a:prstGeom prst="ellipse">
                  <a:avLst/>
                </a:prstGeom>
                <a:solidFill>
                  <a:schemeClr val="bg1"/>
                </a:solidFill>
                <a:ln w="3175" cap="rnd">
                  <a:solidFill>
                    <a:srgbClr val="0098CC"/>
                  </a:solid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grpSp>
            <p:nvGrpSpPr>
              <p:cNvPr id="74" name="Group 73">
                <a:extLst>
                  <a:ext uri="{FF2B5EF4-FFF2-40B4-BE49-F238E27FC236}">
                    <a16:creationId xmlns:a16="http://schemas.microsoft.com/office/drawing/2014/main" id="{C2A17A52-1BFD-46A5-9DC4-7581D45C4DF0}"/>
                  </a:ext>
                </a:extLst>
              </p:cNvPr>
              <p:cNvGrpSpPr/>
              <p:nvPr/>
            </p:nvGrpSpPr>
            <p:grpSpPr>
              <a:xfrm rot="21327781">
                <a:off x="5373308" y="5355131"/>
                <a:ext cx="287339" cy="285954"/>
                <a:chOff x="456349" y="4939723"/>
                <a:chExt cx="1319647" cy="1313288"/>
              </a:xfrm>
            </p:grpSpPr>
            <p:grpSp>
              <p:nvGrpSpPr>
                <p:cNvPr id="126" name="Group 125">
                  <a:extLst>
                    <a:ext uri="{FF2B5EF4-FFF2-40B4-BE49-F238E27FC236}">
                      <a16:creationId xmlns:a16="http://schemas.microsoft.com/office/drawing/2014/main" id="{D4ED17C3-116D-45AD-ACEB-B8099B256218}"/>
                    </a:ext>
                  </a:extLst>
                </p:cNvPr>
                <p:cNvGrpSpPr/>
                <p:nvPr/>
              </p:nvGrpSpPr>
              <p:grpSpPr>
                <a:xfrm>
                  <a:off x="456349" y="4939723"/>
                  <a:ext cx="1319647" cy="1313288"/>
                  <a:chOff x="456349" y="4939723"/>
                  <a:chExt cx="1319647" cy="1313288"/>
                </a:xfrm>
              </p:grpSpPr>
              <p:sp>
                <p:nvSpPr>
                  <p:cNvPr id="128" name="Freeform 17">
                    <a:extLst>
                      <a:ext uri="{FF2B5EF4-FFF2-40B4-BE49-F238E27FC236}">
                        <a16:creationId xmlns:a16="http://schemas.microsoft.com/office/drawing/2014/main" id="{C803D43A-7C08-46FC-A7E9-D281C21EF79E}"/>
                      </a:ext>
                    </a:extLst>
                  </p:cNvPr>
                  <p:cNvSpPr>
                    <a:spLocks/>
                  </p:cNvSpPr>
                  <p:nvPr/>
                </p:nvSpPr>
                <p:spPr bwMode="auto">
                  <a:xfrm>
                    <a:off x="456349" y="4939723"/>
                    <a:ext cx="1319647" cy="1313288"/>
                  </a:xfrm>
                  <a:custGeom>
                    <a:avLst/>
                    <a:gdLst>
                      <a:gd name="T0" fmla="*/ 115 w 176"/>
                      <a:gd name="T1" fmla="*/ 171 h 175"/>
                      <a:gd name="T2" fmla="*/ 125 w 176"/>
                      <a:gd name="T3" fmla="*/ 154 h 175"/>
                      <a:gd name="T4" fmla="*/ 145 w 176"/>
                      <a:gd name="T5" fmla="*/ 155 h 175"/>
                      <a:gd name="T6" fmla="*/ 148 w 176"/>
                      <a:gd name="T7" fmla="*/ 135 h 175"/>
                      <a:gd name="T8" fmla="*/ 166 w 176"/>
                      <a:gd name="T9" fmla="*/ 127 h 175"/>
                      <a:gd name="T10" fmla="*/ 161 w 176"/>
                      <a:gd name="T11" fmla="*/ 108 h 175"/>
                      <a:gd name="T12" fmla="*/ 175 w 176"/>
                      <a:gd name="T13" fmla="*/ 94 h 175"/>
                      <a:gd name="T14" fmla="*/ 163 w 176"/>
                      <a:gd name="T15" fmla="*/ 78 h 175"/>
                      <a:gd name="T16" fmla="*/ 172 w 176"/>
                      <a:gd name="T17" fmla="*/ 60 h 175"/>
                      <a:gd name="T18" fmla="*/ 154 w 176"/>
                      <a:gd name="T19" fmla="*/ 51 h 175"/>
                      <a:gd name="T20" fmla="*/ 155 w 176"/>
                      <a:gd name="T21" fmla="*/ 30 h 175"/>
                      <a:gd name="T22" fmla="*/ 135 w 176"/>
                      <a:gd name="T23" fmla="*/ 29 h 175"/>
                      <a:gd name="T24" fmla="*/ 128 w 176"/>
                      <a:gd name="T25" fmla="*/ 9 h 175"/>
                      <a:gd name="T26" fmla="*/ 108 w 176"/>
                      <a:gd name="T27" fmla="*/ 15 h 175"/>
                      <a:gd name="T28" fmla="*/ 94 w 176"/>
                      <a:gd name="T29" fmla="*/ 0 h 175"/>
                      <a:gd name="T30" fmla="*/ 79 w 176"/>
                      <a:gd name="T31" fmla="*/ 13 h 175"/>
                      <a:gd name="T32" fmla="*/ 61 w 176"/>
                      <a:gd name="T33" fmla="*/ 4 h 175"/>
                      <a:gd name="T34" fmla="*/ 51 w 176"/>
                      <a:gd name="T35" fmla="*/ 23 h 175"/>
                      <a:gd name="T36" fmla="*/ 31 w 176"/>
                      <a:gd name="T37" fmla="*/ 21 h 175"/>
                      <a:gd name="T38" fmla="*/ 29 w 176"/>
                      <a:gd name="T39" fmla="*/ 42 h 175"/>
                      <a:gd name="T40" fmla="*/ 10 w 176"/>
                      <a:gd name="T41" fmla="*/ 48 h 175"/>
                      <a:gd name="T42" fmla="*/ 16 w 176"/>
                      <a:gd name="T43" fmla="*/ 66 h 175"/>
                      <a:gd name="T44" fmla="*/ 0 w 176"/>
                      <a:gd name="T45" fmla="*/ 81 h 175"/>
                      <a:gd name="T46" fmla="*/ 13 w 176"/>
                      <a:gd name="T47" fmla="*/ 96 h 175"/>
                      <a:gd name="T48" fmla="*/ 5 w 176"/>
                      <a:gd name="T49" fmla="*/ 115 h 175"/>
                      <a:gd name="T50" fmla="*/ 22 w 176"/>
                      <a:gd name="T51" fmla="*/ 124 h 175"/>
                      <a:gd name="T52" fmla="*/ 21 w 176"/>
                      <a:gd name="T53" fmla="*/ 145 h 175"/>
                      <a:gd name="T54" fmla="*/ 40 w 176"/>
                      <a:gd name="T55" fmla="*/ 146 h 175"/>
                      <a:gd name="T56" fmla="*/ 48 w 176"/>
                      <a:gd name="T57" fmla="*/ 166 h 175"/>
                      <a:gd name="T58" fmla="*/ 66 w 176"/>
                      <a:gd name="T59" fmla="*/ 160 h 175"/>
                      <a:gd name="T60" fmla="*/ 81 w 176"/>
                      <a:gd name="T61" fmla="*/ 175 h 175"/>
                      <a:gd name="T62" fmla="*/ 96 w 176"/>
                      <a:gd name="T63" fmla="*/ 16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5">
                        <a:moveTo>
                          <a:pt x="109" y="161"/>
                        </a:moveTo>
                        <a:cubicBezTo>
                          <a:pt x="115" y="171"/>
                          <a:pt x="115" y="171"/>
                          <a:pt x="115" y="171"/>
                        </a:cubicBezTo>
                        <a:cubicBezTo>
                          <a:pt x="128" y="166"/>
                          <a:pt x="128" y="166"/>
                          <a:pt x="128" y="166"/>
                        </a:cubicBezTo>
                        <a:cubicBezTo>
                          <a:pt x="125" y="154"/>
                          <a:pt x="125" y="154"/>
                          <a:pt x="125" y="154"/>
                        </a:cubicBezTo>
                        <a:cubicBezTo>
                          <a:pt x="128" y="152"/>
                          <a:pt x="132" y="150"/>
                          <a:pt x="135" y="147"/>
                        </a:cubicBezTo>
                        <a:cubicBezTo>
                          <a:pt x="145" y="155"/>
                          <a:pt x="145" y="155"/>
                          <a:pt x="145" y="155"/>
                        </a:cubicBezTo>
                        <a:cubicBezTo>
                          <a:pt x="155" y="145"/>
                          <a:pt x="155" y="145"/>
                          <a:pt x="155" y="145"/>
                        </a:cubicBezTo>
                        <a:cubicBezTo>
                          <a:pt x="148" y="135"/>
                          <a:pt x="148" y="135"/>
                          <a:pt x="148" y="135"/>
                        </a:cubicBezTo>
                        <a:cubicBezTo>
                          <a:pt x="150" y="131"/>
                          <a:pt x="153" y="128"/>
                          <a:pt x="155" y="124"/>
                        </a:cubicBezTo>
                        <a:cubicBezTo>
                          <a:pt x="166" y="127"/>
                          <a:pt x="166" y="127"/>
                          <a:pt x="166" y="127"/>
                        </a:cubicBezTo>
                        <a:cubicBezTo>
                          <a:pt x="172" y="115"/>
                          <a:pt x="172" y="115"/>
                          <a:pt x="172" y="115"/>
                        </a:cubicBezTo>
                        <a:cubicBezTo>
                          <a:pt x="161" y="108"/>
                          <a:pt x="161" y="108"/>
                          <a:pt x="161" y="108"/>
                        </a:cubicBezTo>
                        <a:cubicBezTo>
                          <a:pt x="162" y="104"/>
                          <a:pt x="163" y="100"/>
                          <a:pt x="163" y="96"/>
                        </a:cubicBezTo>
                        <a:cubicBezTo>
                          <a:pt x="175" y="94"/>
                          <a:pt x="175" y="94"/>
                          <a:pt x="175" y="94"/>
                        </a:cubicBezTo>
                        <a:cubicBezTo>
                          <a:pt x="176" y="81"/>
                          <a:pt x="176" y="81"/>
                          <a:pt x="176" y="81"/>
                        </a:cubicBezTo>
                        <a:cubicBezTo>
                          <a:pt x="163" y="78"/>
                          <a:pt x="163" y="78"/>
                          <a:pt x="163" y="78"/>
                        </a:cubicBezTo>
                        <a:cubicBezTo>
                          <a:pt x="162" y="74"/>
                          <a:pt x="162" y="70"/>
                          <a:pt x="160" y="66"/>
                        </a:cubicBezTo>
                        <a:cubicBezTo>
                          <a:pt x="172" y="60"/>
                          <a:pt x="172" y="60"/>
                          <a:pt x="172" y="60"/>
                        </a:cubicBezTo>
                        <a:cubicBezTo>
                          <a:pt x="166" y="48"/>
                          <a:pt x="166" y="48"/>
                          <a:pt x="166" y="48"/>
                        </a:cubicBezTo>
                        <a:cubicBezTo>
                          <a:pt x="154" y="51"/>
                          <a:pt x="154" y="51"/>
                          <a:pt x="154" y="51"/>
                        </a:cubicBezTo>
                        <a:cubicBezTo>
                          <a:pt x="152" y="47"/>
                          <a:pt x="149" y="44"/>
                          <a:pt x="147" y="40"/>
                        </a:cubicBezTo>
                        <a:cubicBezTo>
                          <a:pt x="155" y="30"/>
                          <a:pt x="155" y="30"/>
                          <a:pt x="155" y="30"/>
                        </a:cubicBezTo>
                        <a:cubicBezTo>
                          <a:pt x="146" y="21"/>
                          <a:pt x="146" y="21"/>
                          <a:pt x="146" y="21"/>
                        </a:cubicBezTo>
                        <a:cubicBezTo>
                          <a:pt x="135" y="29"/>
                          <a:pt x="135" y="29"/>
                          <a:pt x="135" y="29"/>
                        </a:cubicBezTo>
                        <a:cubicBezTo>
                          <a:pt x="131" y="26"/>
                          <a:pt x="128" y="24"/>
                          <a:pt x="124" y="22"/>
                        </a:cubicBezTo>
                        <a:cubicBezTo>
                          <a:pt x="128" y="9"/>
                          <a:pt x="128" y="9"/>
                          <a:pt x="128" y="9"/>
                        </a:cubicBezTo>
                        <a:cubicBezTo>
                          <a:pt x="115" y="4"/>
                          <a:pt x="115" y="4"/>
                          <a:pt x="115" y="4"/>
                        </a:cubicBezTo>
                        <a:cubicBezTo>
                          <a:pt x="108" y="15"/>
                          <a:pt x="108" y="15"/>
                          <a:pt x="108" y="15"/>
                        </a:cubicBezTo>
                        <a:cubicBezTo>
                          <a:pt x="104" y="14"/>
                          <a:pt x="100" y="14"/>
                          <a:pt x="96" y="13"/>
                        </a:cubicBezTo>
                        <a:cubicBezTo>
                          <a:pt x="94" y="0"/>
                          <a:pt x="94" y="0"/>
                          <a:pt x="94" y="0"/>
                        </a:cubicBezTo>
                        <a:cubicBezTo>
                          <a:pt x="81" y="0"/>
                          <a:pt x="81" y="0"/>
                          <a:pt x="81" y="0"/>
                        </a:cubicBezTo>
                        <a:cubicBezTo>
                          <a:pt x="79" y="13"/>
                          <a:pt x="79" y="13"/>
                          <a:pt x="79" y="13"/>
                        </a:cubicBezTo>
                        <a:cubicBezTo>
                          <a:pt x="75" y="14"/>
                          <a:pt x="71" y="15"/>
                          <a:pt x="67" y="16"/>
                        </a:cubicBezTo>
                        <a:cubicBezTo>
                          <a:pt x="61" y="4"/>
                          <a:pt x="61" y="4"/>
                          <a:pt x="61" y="4"/>
                        </a:cubicBezTo>
                        <a:cubicBezTo>
                          <a:pt x="48" y="10"/>
                          <a:pt x="48" y="10"/>
                          <a:pt x="48" y="10"/>
                        </a:cubicBezTo>
                        <a:cubicBezTo>
                          <a:pt x="51" y="23"/>
                          <a:pt x="51" y="23"/>
                          <a:pt x="51" y="23"/>
                        </a:cubicBezTo>
                        <a:cubicBezTo>
                          <a:pt x="48" y="24"/>
                          <a:pt x="45" y="26"/>
                          <a:pt x="42" y="29"/>
                        </a:cubicBezTo>
                        <a:cubicBezTo>
                          <a:pt x="31" y="21"/>
                          <a:pt x="31" y="21"/>
                          <a:pt x="31" y="21"/>
                        </a:cubicBezTo>
                        <a:cubicBezTo>
                          <a:pt x="22" y="30"/>
                          <a:pt x="22" y="30"/>
                          <a:pt x="22" y="30"/>
                        </a:cubicBezTo>
                        <a:cubicBezTo>
                          <a:pt x="29" y="42"/>
                          <a:pt x="29" y="42"/>
                          <a:pt x="29" y="42"/>
                        </a:cubicBezTo>
                        <a:cubicBezTo>
                          <a:pt x="26" y="45"/>
                          <a:pt x="24" y="48"/>
                          <a:pt x="22" y="52"/>
                        </a:cubicBezTo>
                        <a:cubicBezTo>
                          <a:pt x="10" y="48"/>
                          <a:pt x="10" y="48"/>
                          <a:pt x="10" y="48"/>
                        </a:cubicBezTo>
                        <a:cubicBezTo>
                          <a:pt x="5" y="59"/>
                          <a:pt x="5" y="59"/>
                          <a:pt x="5" y="59"/>
                        </a:cubicBezTo>
                        <a:cubicBezTo>
                          <a:pt x="16" y="66"/>
                          <a:pt x="16" y="66"/>
                          <a:pt x="16" y="66"/>
                        </a:cubicBezTo>
                        <a:cubicBezTo>
                          <a:pt x="15" y="70"/>
                          <a:pt x="14" y="75"/>
                          <a:pt x="14" y="79"/>
                        </a:cubicBezTo>
                        <a:cubicBezTo>
                          <a:pt x="0" y="81"/>
                          <a:pt x="0" y="81"/>
                          <a:pt x="0" y="81"/>
                        </a:cubicBezTo>
                        <a:cubicBezTo>
                          <a:pt x="0" y="94"/>
                          <a:pt x="0" y="94"/>
                          <a:pt x="0" y="94"/>
                        </a:cubicBezTo>
                        <a:cubicBezTo>
                          <a:pt x="13" y="96"/>
                          <a:pt x="13" y="96"/>
                          <a:pt x="13" y="96"/>
                        </a:cubicBezTo>
                        <a:cubicBezTo>
                          <a:pt x="14" y="100"/>
                          <a:pt x="15" y="105"/>
                          <a:pt x="16" y="109"/>
                        </a:cubicBezTo>
                        <a:cubicBezTo>
                          <a:pt x="5" y="115"/>
                          <a:pt x="5" y="115"/>
                          <a:pt x="5" y="115"/>
                        </a:cubicBezTo>
                        <a:cubicBezTo>
                          <a:pt x="9" y="127"/>
                          <a:pt x="9" y="127"/>
                          <a:pt x="9" y="127"/>
                        </a:cubicBezTo>
                        <a:cubicBezTo>
                          <a:pt x="22" y="124"/>
                          <a:pt x="22" y="124"/>
                          <a:pt x="22" y="124"/>
                        </a:cubicBezTo>
                        <a:cubicBezTo>
                          <a:pt x="24" y="128"/>
                          <a:pt x="27" y="131"/>
                          <a:pt x="29" y="135"/>
                        </a:cubicBezTo>
                        <a:cubicBezTo>
                          <a:pt x="21" y="145"/>
                          <a:pt x="21" y="145"/>
                          <a:pt x="21" y="145"/>
                        </a:cubicBezTo>
                        <a:cubicBezTo>
                          <a:pt x="31" y="154"/>
                          <a:pt x="31" y="154"/>
                          <a:pt x="31" y="154"/>
                        </a:cubicBezTo>
                        <a:cubicBezTo>
                          <a:pt x="40" y="146"/>
                          <a:pt x="40" y="146"/>
                          <a:pt x="40" y="146"/>
                        </a:cubicBezTo>
                        <a:cubicBezTo>
                          <a:pt x="44" y="149"/>
                          <a:pt x="48" y="152"/>
                          <a:pt x="52" y="154"/>
                        </a:cubicBezTo>
                        <a:cubicBezTo>
                          <a:pt x="48" y="166"/>
                          <a:pt x="48" y="166"/>
                          <a:pt x="48" y="166"/>
                        </a:cubicBezTo>
                        <a:cubicBezTo>
                          <a:pt x="60" y="171"/>
                          <a:pt x="60" y="171"/>
                          <a:pt x="60" y="171"/>
                        </a:cubicBezTo>
                        <a:cubicBezTo>
                          <a:pt x="66" y="160"/>
                          <a:pt x="66" y="160"/>
                          <a:pt x="66" y="160"/>
                        </a:cubicBezTo>
                        <a:cubicBezTo>
                          <a:pt x="70" y="161"/>
                          <a:pt x="75" y="162"/>
                          <a:pt x="80" y="163"/>
                        </a:cubicBezTo>
                        <a:cubicBezTo>
                          <a:pt x="81" y="175"/>
                          <a:pt x="81" y="175"/>
                          <a:pt x="81" y="175"/>
                        </a:cubicBezTo>
                        <a:cubicBezTo>
                          <a:pt x="95" y="175"/>
                          <a:pt x="95" y="175"/>
                          <a:pt x="95" y="175"/>
                        </a:cubicBezTo>
                        <a:cubicBezTo>
                          <a:pt x="96" y="163"/>
                          <a:pt x="96" y="163"/>
                          <a:pt x="96" y="163"/>
                        </a:cubicBezTo>
                      </a:path>
                    </a:pathLst>
                  </a:custGeom>
                  <a:solidFill>
                    <a:schemeClr val="bg1"/>
                  </a:solidFill>
                  <a:ln w="3175" cap="rnd">
                    <a:solidFill>
                      <a:srgbClr val="0098CC"/>
                    </a:solidFill>
                    <a:prstDash val="solid"/>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129" name="Oval 19">
                    <a:extLst>
                      <a:ext uri="{FF2B5EF4-FFF2-40B4-BE49-F238E27FC236}">
                        <a16:creationId xmlns:a16="http://schemas.microsoft.com/office/drawing/2014/main" id="{1D1A4DE4-6F04-4CC7-B9B1-7A06CB37E08A}"/>
                      </a:ext>
                    </a:extLst>
                  </p:cNvPr>
                  <p:cNvSpPr>
                    <a:spLocks noChangeArrowheads="1"/>
                  </p:cNvSpPr>
                  <p:nvPr/>
                </p:nvSpPr>
                <p:spPr bwMode="auto">
                  <a:xfrm>
                    <a:off x="650324" y="5127332"/>
                    <a:ext cx="931702" cy="938063"/>
                  </a:xfrm>
                  <a:prstGeom prst="ellipse">
                    <a:avLst/>
                  </a:prstGeom>
                  <a:solidFill>
                    <a:schemeClr val="bg1"/>
                  </a:solidFill>
                  <a:ln w="3175" cap="rnd">
                    <a:solidFill>
                      <a:srgbClr val="0098CC"/>
                    </a:solidFill>
                    <a:prstDash val="dashDot"/>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sp>
              <p:nvSpPr>
                <p:cNvPr id="127" name="Oval 18">
                  <a:extLst>
                    <a:ext uri="{FF2B5EF4-FFF2-40B4-BE49-F238E27FC236}">
                      <a16:creationId xmlns:a16="http://schemas.microsoft.com/office/drawing/2014/main" id="{E1A5F050-6D07-48B4-99E3-A9042DC827E9}"/>
                    </a:ext>
                  </a:extLst>
                </p:cNvPr>
                <p:cNvSpPr>
                  <a:spLocks noChangeArrowheads="1"/>
                </p:cNvSpPr>
                <p:nvPr/>
              </p:nvSpPr>
              <p:spPr bwMode="auto">
                <a:xfrm>
                  <a:off x="710739" y="5187753"/>
                  <a:ext cx="810867" cy="817228"/>
                </a:xfrm>
                <a:prstGeom prst="ellipse">
                  <a:avLst/>
                </a:prstGeom>
                <a:solidFill>
                  <a:schemeClr val="bg1"/>
                </a:solidFill>
                <a:ln w="3175" cap="rnd">
                  <a:solidFill>
                    <a:srgbClr val="0098CC"/>
                  </a:solid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grpSp>
            <p:nvGrpSpPr>
              <p:cNvPr id="75" name="Group 74">
                <a:extLst>
                  <a:ext uri="{FF2B5EF4-FFF2-40B4-BE49-F238E27FC236}">
                    <a16:creationId xmlns:a16="http://schemas.microsoft.com/office/drawing/2014/main" id="{596AE09F-1B66-40E1-A4D4-AA0E4AEB1306}"/>
                  </a:ext>
                </a:extLst>
              </p:cNvPr>
              <p:cNvGrpSpPr/>
              <p:nvPr/>
            </p:nvGrpSpPr>
            <p:grpSpPr>
              <a:xfrm rot="21327781">
                <a:off x="5086276" y="4780930"/>
                <a:ext cx="234099" cy="232971"/>
                <a:chOff x="456349" y="4939723"/>
                <a:chExt cx="1319647" cy="1313288"/>
              </a:xfrm>
            </p:grpSpPr>
            <p:grpSp>
              <p:nvGrpSpPr>
                <p:cNvPr id="122" name="Group 121">
                  <a:extLst>
                    <a:ext uri="{FF2B5EF4-FFF2-40B4-BE49-F238E27FC236}">
                      <a16:creationId xmlns:a16="http://schemas.microsoft.com/office/drawing/2014/main" id="{0CA24D37-5AD3-43F5-BD09-7CBB4D703454}"/>
                    </a:ext>
                  </a:extLst>
                </p:cNvPr>
                <p:cNvGrpSpPr/>
                <p:nvPr/>
              </p:nvGrpSpPr>
              <p:grpSpPr>
                <a:xfrm>
                  <a:off x="456349" y="4939723"/>
                  <a:ext cx="1319647" cy="1313288"/>
                  <a:chOff x="456349" y="4939723"/>
                  <a:chExt cx="1319647" cy="1313288"/>
                </a:xfrm>
              </p:grpSpPr>
              <p:sp>
                <p:nvSpPr>
                  <p:cNvPr id="124" name="Freeform 17">
                    <a:extLst>
                      <a:ext uri="{FF2B5EF4-FFF2-40B4-BE49-F238E27FC236}">
                        <a16:creationId xmlns:a16="http://schemas.microsoft.com/office/drawing/2014/main" id="{A585ACE6-B34F-419F-B2E0-5921F924C1E6}"/>
                      </a:ext>
                    </a:extLst>
                  </p:cNvPr>
                  <p:cNvSpPr>
                    <a:spLocks/>
                  </p:cNvSpPr>
                  <p:nvPr/>
                </p:nvSpPr>
                <p:spPr bwMode="auto">
                  <a:xfrm>
                    <a:off x="456349" y="4939723"/>
                    <a:ext cx="1319647" cy="1313288"/>
                  </a:xfrm>
                  <a:custGeom>
                    <a:avLst/>
                    <a:gdLst>
                      <a:gd name="T0" fmla="*/ 115 w 176"/>
                      <a:gd name="T1" fmla="*/ 171 h 175"/>
                      <a:gd name="T2" fmla="*/ 125 w 176"/>
                      <a:gd name="T3" fmla="*/ 154 h 175"/>
                      <a:gd name="T4" fmla="*/ 145 w 176"/>
                      <a:gd name="T5" fmla="*/ 155 h 175"/>
                      <a:gd name="T6" fmla="*/ 148 w 176"/>
                      <a:gd name="T7" fmla="*/ 135 h 175"/>
                      <a:gd name="T8" fmla="*/ 166 w 176"/>
                      <a:gd name="T9" fmla="*/ 127 h 175"/>
                      <a:gd name="T10" fmla="*/ 161 w 176"/>
                      <a:gd name="T11" fmla="*/ 108 h 175"/>
                      <a:gd name="T12" fmla="*/ 175 w 176"/>
                      <a:gd name="T13" fmla="*/ 94 h 175"/>
                      <a:gd name="T14" fmla="*/ 163 w 176"/>
                      <a:gd name="T15" fmla="*/ 78 h 175"/>
                      <a:gd name="T16" fmla="*/ 172 w 176"/>
                      <a:gd name="T17" fmla="*/ 60 h 175"/>
                      <a:gd name="T18" fmla="*/ 154 w 176"/>
                      <a:gd name="T19" fmla="*/ 51 h 175"/>
                      <a:gd name="T20" fmla="*/ 155 w 176"/>
                      <a:gd name="T21" fmla="*/ 30 h 175"/>
                      <a:gd name="T22" fmla="*/ 135 w 176"/>
                      <a:gd name="T23" fmla="*/ 29 h 175"/>
                      <a:gd name="T24" fmla="*/ 128 w 176"/>
                      <a:gd name="T25" fmla="*/ 9 h 175"/>
                      <a:gd name="T26" fmla="*/ 108 w 176"/>
                      <a:gd name="T27" fmla="*/ 15 h 175"/>
                      <a:gd name="T28" fmla="*/ 94 w 176"/>
                      <a:gd name="T29" fmla="*/ 0 h 175"/>
                      <a:gd name="T30" fmla="*/ 79 w 176"/>
                      <a:gd name="T31" fmla="*/ 13 h 175"/>
                      <a:gd name="T32" fmla="*/ 61 w 176"/>
                      <a:gd name="T33" fmla="*/ 4 h 175"/>
                      <a:gd name="T34" fmla="*/ 51 w 176"/>
                      <a:gd name="T35" fmla="*/ 23 h 175"/>
                      <a:gd name="T36" fmla="*/ 31 w 176"/>
                      <a:gd name="T37" fmla="*/ 21 h 175"/>
                      <a:gd name="T38" fmla="*/ 29 w 176"/>
                      <a:gd name="T39" fmla="*/ 42 h 175"/>
                      <a:gd name="T40" fmla="*/ 10 w 176"/>
                      <a:gd name="T41" fmla="*/ 48 h 175"/>
                      <a:gd name="T42" fmla="*/ 16 w 176"/>
                      <a:gd name="T43" fmla="*/ 66 h 175"/>
                      <a:gd name="T44" fmla="*/ 0 w 176"/>
                      <a:gd name="T45" fmla="*/ 81 h 175"/>
                      <a:gd name="T46" fmla="*/ 13 w 176"/>
                      <a:gd name="T47" fmla="*/ 96 h 175"/>
                      <a:gd name="T48" fmla="*/ 5 w 176"/>
                      <a:gd name="T49" fmla="*/ 115 h 175"/>
                      <a:gd name="T50" fmla="*/ 22 w 176"/>
                      <a:gd name="T51" fmla="*/ 124 h 175"/>
                      <a:gd name="T52" fmla="*/ 21 w 176"/>
                      <a:gd name="T53" fmla="*/ 145 h 175"/>
                      <a:gd name="T54" fmla="*/ 40 w 176"/>
                      <a:gd name="T55" fmla="*/ 146 h 175"/>
                      <a:gd name="T56" fmla="*/ 48 w 176"/>
                      <a:gd name="T57" fmla="*/ 166 h 175"/>
                      <a:gd name="T58" fmla="*/ 66 w 176"/>
                      <a:gd name="T59" fmla="*/ 160 h 175"/>
                      <a:gd name="T60" fmla="*/ 81 w 176"/>
                      <a:gd name="T61" fmla="*/ 175 h 175"/>
                      <a:gd name="T62" fmla="*/ 96 w 176"/>
                      <a:gd name="T63" fmla="*/ 16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5">
                        <a:moveTo>
                          <a:pt x="109" y="161"/>
                        </a:moveTo>
                        <a:cubicBezTo>
                          <a:pt x="115" y="171"/>
                          <a:pt x="115" y="171"/>
                          <a:pt x="115" y="171"/>
                        </a:cubicBezTo>
                        <a:cubicBezTo>
                          <a:pt x="128" y="166"/>
                          <a:pt x="128" y="166"/>
                          <a:pt x="128" y="166"/>
                        </a:cubicBezTo>
                        <a:cubicBezTo>
                          <a:pt x="125" y="154"/>
                          <a:pt x="125" y="154"/>
                          <a:pt x="125" y="154"/>
                        </a:cubicBezTo>
                        <a:cubicBezTo>
                          <a:pt x="128" y="152"/>
                          <a:pt x="132" y="150"/>
                          <a:pt x="135" y="147"/>
                        </a:cubicBezTo>
                        <a:cubicBezTo>
                          <a:pt x="145" y="155"/>
                          <a:pt x="145" y="155"/>
                          <a:pt x="145" y="155"/>
                        </a:cubicBezTo>
                        <a:cubicBezTo>
                          <a:pt x="155" y="145"/>
                          <a:pt x="155" y="145"/>
                          <a:pt x="155" y="145"/>
                        </a:cubicBezTo>
                        <a:cubicBezTo>
                          <a:pt x="148" y="135"/>
                          <a:pt x="148" y="135"/>
                          <a:pt x="148" y="135"/>
                        </a:cubicBezTo>
                        <a:cubicBezTo>
                          <a:pt x="150" y="131"/>
                          <a:pt x="153" y="128"/>
                          <a:pt x="155" y="124"/>
                        </a:cubicBezTo>
                        <a:cubicBezTo>
                          <a:pt x="166" y="127"/>
                          <a:pt x="166" y="127"/>
                          <a:pt x="166" y="127"/>
                        </a:cubicBezTo>
                        <a:cubicBezTo>
                          <a:pt x="172" y="115"/>
                          <a:pt x="172" y="115"/>
                          <a:pt x="172" y="115"/>
                        </a:cubicBezTo>
                        <a:cubicBezTo>
                          <a:pt x="161" y="108"/>
                          <a:pt x="161" y="108"/>
                          <a:pt x="161" y="108"/>
                        </a:cubicBezTo>
                        <a:cubicBezTo>
                          <a:pt x="162" y="104"/>
                          <a:pt x="163" y="100"/>
                          <a:pt x="163" y="96"/>
                        </a:cubicBezTo>
                        <a:cubicBezTo>
                          <a:pt x="175" y="94"/>
                          <a:pt x="175" y="94"/>
                          <a:pt x="175" y="94"/>
                        </a:cubicBezTo>
                        <a:cubicBezTo>
                          <a:pt x="176" y="81"/>
                          <a:pt x="176" y="81"/>
                          <a:pt x="176" y="81"/>
                        </a:cubicBezTo>
                        <a:cubicBezTo>
                          <a:pt x="163" y="78"/>
                          <a:pt x="163" y="78"/>
                          <a:pt x="163" y="78"/>
                        </a:cubicBezTo>
                        <a:cubicBezTo>
                          <a:pt x="162" y="74"/>
                          <a:pt x="162" y="70"/>
                          <a:pt x="160" y="66"/>
                        </a:cubicBezTo>
                        <a:cubicBezTo>
                          <a:pt x="172" y="60"/>
                          <a:pt x="172" y="60"/>
                          <a:pt x="172" y="60"/>
                        </a:cubicBezTo>
                        <a:cubicBezTo>
                          <a:pt x="166" y="48"/>
                          <a:pt x="166" y="48"/>
                          <a:pt x="166" y="48"/>
                        </a:cubicBezTo>
                        <a:cubicBezTo>
                          <a:pt x="154" y="51"/>
                          <a:pt x="154" y="51"/>
                          <a:pt x="154" y="51"/>
                        </a:cubicBezTo>
                        <a:cubicBezTo>
                          <a:pt x="152" y="47"/>
                          <a:pt x="149" y="44"/>
                          <a:pt x="147" y="40"/>
                        </a:cubicBezTo>
                        <a:cubicBezTo>
                          <a:pt x="155" y="30"/>
                          <a:pt x="155" y="30"/>
                          <a:pt x="155" y="30"/>
                        </a:cubicBezTo>
                        <a:cubicBezTo>
                          <a:pt x="146" y="21"/>
                          <a:pt x="146" y="21"/>
                          <a:pt x="146" y="21"/>
                        </a:cubicBezTo>
                        <a:cubicBezTo>
                          <a:pt x="135" y="29"/>
                          <a:pt x="135" y="29"/>
                          <a:pt x="135" y="29"/>
                        </a:cubicBezTo>
                        <a:cubicBezTo>
                          <a:pt x="131" y="26"/>
                          <a:pt x="128" y="24"/>
                          <a:pt x="124" y="22"/>
                        </a:cubicBezTo>
                        <a:cubicBezTo>
                          <a:pt x="128" y="9"/>
                          <a:pt x="128" y="9"/>
                          <a:pt x="128" y="9"/>
                        </a:cubicBezTo>
                        <a:cubicBezTo>
                          <a:pt x="115" y="4"/>
                          <a:pt x="115" y="4"/>
                          <a:pt x="115" y="4"/>
                        </a:cubicBezTo>
                        <a:cubicBezTo>
                          <a:pt x="108" y="15"/>
                          <a:pt x="108" y="15"/>
                          <a:pt x="108" y="15"/>
                        </a:cubicBezTo>
                        <a:cubicBezTo>
                          <a:pt x="104" y="14"/>
                          <a:pt x="100" y="14"/>
                          <a:pt x="96" y="13"/>
                        </a:cubicBezTo>
                        <a:cubicBezTo>
                          <a:pt x="94" y="0"/>
                          <a:pt x="94" y="0"/>
                          <a:pt x="94" y="0"/>
                        </a:cubicBezTo>
                        <a:cubicBezTo>
                          <a:pt x="81" y="0"/>
                          <a:pt x="81" y="0"/>
                          <a:pt x="81" y="0"/>
                        </a:cubicBezTo>
                        <a:cubicBezTo>
                          <a:pt x="79" y="13"/>
                          <a:pt x="79" y="13"/>
                          <a:pt x="79" y="13"/>
                        </a:cubicBezTo>
                        <a:cubicBezTo>
                          <a:pt x="75" y="14"/>
                          <a:pt x="71" y="15"/>
                          <a:pt x="67" y="16"/>
                        </a:cubicBezTo>
                        <a:cubicBezTo>
                          <a:pt x="61" y="4"/>
                          <a:pt x="61" y="4"/>
                          <a:pt x="61" y="4"/>
                        </a:cubicBezTo>
                        <a:cubicBezTo>
                          <a:pt x="48" y="10"/>
                          <a:pt x="48" y="10"/>
                          <a:pt x="48" y="10"/>
                        </a:cubicBezTo>
                        <a:cubicBezTo>
                          <a:pt x="51" y="23"/>
                          <a:pt x="51" y="23"/>
                          <a:pt x="51" y="23"/>
                        </a:cubicBezTo>
                        <a:cubicBezTo>
                          <a:pt x="48" y="24"/>
                          <a:pt x="45" y="26"/>
                          <a:pt x="42" y="29"/>
                        </a:cubicBezTo>
                        <a:cubicBezTo>
                          <a:pt x="31" y="21"/>
                          <a:pt x="31" y="21"/>
                          <a:pt x="31" y="21"/>
                        </a:cubicBezTo>
                        <a:cubicBezTo>
                          <a:pt x="22" y="30"/>
                          <a:pt x="22" y="30"/>
                          <a:pt x="22" y="30"/>
                        </a:cubicBezTo>
                        <a:cubicBezTo>
                          <a:pt x="29" y="42"/>
                          <a:pt x="29" y="42"/>
                          <a:pt x="29" y="42"/>
                        </a:cubicBezTo>
                        <a:cubicBezTo>
                          <a:pt x="26" y="45"/>
                          <a:pt x="24" y="48"/>
                          <a:pt x="22" y="52"/>
                        </a:cubicBezTo>
                        <a:cubicBezTo>
                          <a:pt x="10" y="48"/>
                          <a:pt x="10" y="48"/>
                          <a:pt x="10" y="48"/>
                        </a:cubicBezTo>
                        <a:cubicBezTo>
                          <a:pt x="5" y="59"/>
                          <a:pt x="5" y="59"/>
                          <a:pt x="5" y="59"/>
                        </a:cubicBezTo>
                        <a:cubicBezTo>
                          <a:pt x="16" y="66"/>
                          <a:pt x="16" y="66"/>
                          <a:pt x="16" y="66"/>
                        </a:cubicBezTo>
                        <a:cubicBezTo>
                          <a:pt x="15" y="70"/>
                          <a:pt x="14" y="75"/>
                          <a:pt x="14" y="79"/>
                        </a:cubicBezTo>
                        <a:cubicBezTo>
                          <a:pt x="0" y="81"/>
                          <a:pt x="0" y="81"/>
                          <a:pt x="0" y="81"/>
                        </a:cubicBezTo>
                        <a:cubicBezTo>
                          <a:pt x="0" y="94"/>
                          <a:pt x="0" y="94"/>
                          <a:pt x="0" y="94"/>
                        </a:cubicBezTo>
                        <a:cubicBezTo>
                          <a:pt x="13" y="96"/>
                          <a:pt x="13" y="96"/>
                          <a:pt x="13" y="96"/>
                        </a:cubicBezTo>
                        <a:cubicBezTo>
                          <a:pt x="14" y="100"/>
                          <a:pt x="15" y="105"/>
                          <a:pt x="16" y="109"/>
                        </a:cubicBezTo>
                        <a:cubicBezTo>
                          <a:pt x="5" y="115"/>
                          <a:pt x="5" y="115"/>
                          <a:pt x="5" y="115"/>
                        </a:cubicBezTo>
                        <a:cubicBezTo>
                          <a:pt x="9" y="127"/>
                          <a:pt x="9" y="127"/>
                          <a:pt x="9" y="127"/>
                        </a:cubicBezTo>
                        <a:cubicBezTo>
                          <a:pt x="22" y="124"/>
                          <a:pt x="22" y="124"/>
                          <a:pt x="22" y="124"/>
                        </a:cubicBezTo>
                        <a:cubicBezTo>
                          <a:pt x="24" y="128"/>
                          <a:pt x="27" y="131"/>
                          <a:pt x="29" y="135"/>
                        </a:cubicBezTo>
                        <a:cubicBezTo>
                          <a:pt x="21" y="145"/>
                          <a:pt x="21" y="145"/>
                          <a:pt x="21" y="145"/>
                        </a:cubicBezTo>
                        <a:cubicBezTo>
                          <a:pt x="31" y="154"/>
                          <a:pt x="31" y="154"/>
                          <a:pt x="31" y="154"/>
                        </a:cubicBezTo>
                        <a:cubicBezTo>
                          <a:pt x="40" y="146"/>
                          <a:pt x="40" y="146"/>
                          <a:pt x="40" y="146"/>
                        </a:cubicBezTo>
                        <a:cubicBezTo>
                          <a:pt x="44" y="149"/>
                          <a:pt x="48" y="152"/>
                          <a:pt x="52" y="154"/>
                        </a:cubicBezTo>
                        <a:cubicBezTo>
                          <a:pt x="48" y="166"/>
                          <a:pt x="48" y="166"/>
                          <a:pt x="48" y="166"/>
                        </a:cubicBezTo>
                        <a:cubicBezTo>
                          <a:pt x="60" y="171"/>
                          <a:pt x="60" y="171"/>
                          <a:pt x="60" y="171"/>
                        </a:cubicBezTo>
                        <a:cubicBezTo>
                          <a:pt x="66" y="160"/>
                          <a:pt x="66" y="160"/>
                          <a:pt x="66" y="160"/>
                        </a:cubicBezTo>
                        <a:cubicBezTo>
                          <a:pt x="70" y="161"/>
                          <a:pt x="75" y="162"/>
                          <a:pt x="80" y="163"/>
                        </a:cubicBezTo>
                        <a:cubicBezTo>
                          <a:pt x="81" y="175"/>
                          <a:pt x="81" y="175"/>
                          <a:pt x="81" y="175"/>
                        </a:cubicBezTo>
                        <a:cubicBezTo>
                          <a:pt x="95" y="175"/>
                          <a:pt x="95" y="175"/>
                          <a:pt x="95" y="175"/>
                        </a:cubicBezTo>
                        <a:cubicBezTo>
                          <a:pt x="96" y="163"/>
                          <a:pt x="96" y="163"/>
                          <a:pt x="96" y="163"/>
                        </a:cubicBezTo>
                      </a:path>
                    </a:pathLst>
                  </a:custGeom>
                  <a:solidFill>
                    <a:schemeClr val="bg1"/>
                  </a:solidFill>
                  <a:ln w="3175" cap="rnd">
                    <a:solidFill>
                      <a:srgbClr val="0098CC"/>
                    </a:solidFill>
                    <a:prstDash val="solid"/>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125" name="Oval 19">
                    <a:extLst>
                      <a:ext uri="{FF2B5EF4-FFF2-40B4-BE49-F238E27FC236}">
                        <a16:creationId xmlns:a16="http://schemas.microsoft.com/office/drawing/2014/main" id="{3F484969-0D9F-4C5A-A656-96F5AB8D1591}"/>
                      </a:ext>
                    </a:extLst>
                  </p:cNvPr>
                  <p:cNvSpPr>
                    <a:spLocks noChangeArrowheads="1"/>
                  </p:cNvSpPr>
                  <p:nvPr/>
                </p:nvSpPr>
                <p:spPr bwMode="auto">
                  <a:xfrm>
                    <a:off x="650324" y="5127332"/>
                    <a:ext cx="931702" cy="938063"/>
                  </a:xfrm>
                  <a:prstGeom prst="ellipse">
                    <a:avLst/>
                  </a:prstGeom>
                  <a:solidFill>
                    <a:schemeClr val="bg1"/>
                  </a:solidFill>
                  <a:ln w="3175" cap="rnd">
                    <a:solidFill>
                      <a:srgbClr val="0098CC"/>
                    </a:solidFill>
                    <a:prstDash val="dashDot"/>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sp>
              <p:nvSpPr>
                <p:cNvPr id="123" name="Oval 18">
                  <a:extLst>
                    <a:ext uri="{FF2B5EF4-FFF2-40B4-BE49-F238E27FC236}">
                      <a16:creationId xmlns:a16="http://schemas.microsoft.com/office/drawing/2014/main" id="{3620242D-DEF6-4116-8A7B-2EDA08B94965}"/>
                    </a:ext>
                  </a:extLst>
                </p:cNvPr>
                <p:cNvSpPr>
                  <a:spLocks noChangeArrowheads="1"/>
                </p:cNvSpPr>
                <p:nvPr/>
              </p:nvSpPr>
              <p:spPr bwMode="auto">
                <a:xfrm>
                  <a:off x="710739" y="5187753"/>
                  <a:ext cx="810867" cy="817228"/>
                </a:xfrm>
                <a:prstGeom prst="ellipse">
                  <a:avLst/>
                </a:prstGeom>
                <a:solidFill>
                  <a:schemeClr val="bg1"/>
                </a:solidFill>
                <a:ln w="3175" cap="rnd">
                  <a:solidFill>
                    <a:srgbClr val="0098CC"/>
                  </a:solid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grpSp>
            <p:nvGrpSpPr>
              <p:cNvPr id="76" name="Group 75">
                <a:extLst>
                  <a:ext uri="{FF2B5EF4-FFF2-40B4-BE49-F238E27FC236}">
                    <a16:creationId xmlns:a16="http://schemas.microsoft.com/office/drawing/2014/main" id="{67CA7FA4-1718-4B3F-8547-5FDD043CD78A}"/>
                  </a:ext>
                </a:extLst>
              </p:cNvPr>
              <p:cNvGrpSpPr/>
              <p:nvPr/>
            </p:nvGrpSpPr>
            <p:grpSpPr>
              <a:xfrm rot="20969619">
                <a:off x="4516173" y="5729966"/>
                <a:ext cx="234099" cy="232971"/>
                <a:chOff x="456349" y="4939723"/>
                <a:chExt cx="1319647" cy="1313288"/>
              </a:xfrm>
            </p:grpSpPr>
            <p:grpSp>
              <p:nvGrpSpPr>
                <p:cNvPr id="118" name="Group 117">
                  <a:extLst>
                    <a:ext uri="{FF2B5EF4-FFF2-40B4-BE49-F238E27FC236}">
                      <a16:creationId xmlns:a16="http://schemas.microsoft.com/office/drawing/2014/main" id="{EBCE755C-B58F-496A-81AB-457006DE00C8}"/>
                    </a:ext>
                  </a:extLst>
                </p:cNvPr>
                <p:cNvGrpSpPr/>
                <p:nvPr/>
              </p:nvGrpSpPr>
              <p:grpSpPr>
                <a:xfrm>
                  <a:off x="456349" y="4939723"/>
                  <a:ext cx="1319647" cy="1313288"/>
                  <a:chOff x="456349" y="4939723"/>
                  <a:chExt cx="1319647" cy="1313288"/>
                </a:xfrm>
              </p:grpSpPr>
              <p:sp>
                <p:nvSpPr>
                  <p:cNvPr id="120" name="Freeform 17">
                    <a:extLst>
                      <a:ext uri="{FF2B5EF4-FFF2-40B4-BE49-F238E27FC236}">
                        <a16:creationId xmlns:a16="http://schemas.microsoft.com/office/drawing/2014/main" id="{85A5B970-CC5F-4AC3-BD3D-F52600B371FC}"/>
                      </a:ext>
                    </a:extLst>
                  </p:cNvPr>
                  <p:cNvSpPr>
                    <a:spLocks/>
                  </p:cNvSpPr>
                  <p:nvPr/>
                </p:nvSpPr>
                <p:spPr bwMode="auto">
                  <a:xfrm>
                    <a:off x="456349" y="4939723"/>
                    <a:ext cx="1319647" cy="1313288"/>
                  </a:xfrm>
                  <a:custGeom>
                    <a:avLst/>
                    <a:gdLst>
                      <a:gd name="T0" fmla="*/ 115 w 176"/>
                      <a:gd name="T1" fmla="*/ 171 h 175"/>
                      <a:gd name="T2" fmla="*/ 125 w 176"/>
                      <a:gd name="T3" fmla="*/ 154 h 175"/>
                      <a:gd name="T4" fmla="*/ 145 w 176"/>
                      <a:gd name="T5" fmla="*/ 155 h 175"/>
                      <a:gd name="T6" fmla="*/ 148 w 176"/>
                      <a:gd name="T7" fmla="*/ 135 h 175"/>
                      <a:gd name="T8" fmla="*/ 166 w 176"/>
                      <a:gd name="T9" fmla="*/ 127 h 175"/>
                      <a:gd name="T10" fmla="*/ 161 w 176"/>
                      <a:gd name="T11" fmla="*/ 108 h 175"/>
                      <a:gd name="T12" fmla="*/ 175 w 176"/>
                      <a:gd name="T13" fmla="*/ 94 h 175"/>
                      <a:gd name="T14" fmla="*/ 163 w 176"/>
                      <a:gd name="T15" fmla="*/ 78 h 175"/>
                      <a:gd name="T16" fmla="*/ 172 w 176"/>
                      <a:gd name="T17" fmla="*/ 60 h 175"/>
                      <a:gd name="T18" fmla="*/ 154 w 176"/>
                      <a:gd name="T19" fmla="*/ 51 h 175"/>
                      <a:gd name="T20" fmla="*/ 155 w 176"/>
                      <a:gd name="T21" fmla="*/ 30 h 175"/>
                      <a:gd name="T22" fmla="*/ 135 w 176"/>
                      <a:gd name="T23" fmla="*/ 29 h 175"/>
                      <a:gd name="T24" fmla="*/ 128 w 176"/>
                      <a:gd name="T25" fmla="*/ 9 h 175"/>
                      <a:gd name="T26" fmla="*/ 108 w 176"/>
                      <a:gd name="T27" fmla="*/ 15 h 175"/>
                      <a:gd name="T28" fmla="*/ 94 w 176"/>
                      <a:gd name="T29" fmla="*/ 0 h 175"/>
                      <a:gd name="T30" fmla="*/ 79 w 176"/>
                      <a:gd name="T31" fmla="*/ 13 h 175"/>
                      <a:gd name="T32" fmla="*/ 61 w 176"/>
                      <a:gd name="T33" fmla="*/ 4 h 175"/>
                      <a:gd name="T34" fmla="*/ 51 w 176"/>
                      <a:gd name="T35" fmla="*/ 23 h 175"/>
                      <a:gd name="T36" fmla="*/ 31 w 176"/>
                      <a:gd name="T37" fmla="*/ 21 h 175"/>
                      <a:gd name="T38" fmla="*/ 29 w 176"/>
                      <a:gd name="T39" fmla="*/ 42 h 175"/>
                      <a:gd name="T40" fmla="*/ 10 w 176"/>
                      <a:gd name="T41" fmla="*/ 48 h 175"/>
                      <a:gd name="T42" fmla="*/ 16 w 176"/>
                      <a:gd name="T43" fmla="*/ 66 h 175"/>
                      <a:gd name="T44" fmla="*/ 0 w 176"/>
                      <a:gd name="T45" fmla="*/ 81 h 175"/>
                      <a:gd name="T46" fmla="*/ 13 w 176"/>
                      <a:gd name="T47" fmla="*/ 96 h 175"/>
                      <a:gd name="T48" fmla="*/ 5 w 176"/>
                      <a:gd name="T49" fmla="*/ 115 h 175"/>
                      <a:gd name="T50" fmla="*/ 22 w 176"/>
                      <a:gd name="T51" fmla="*/ 124 h 175"/>
                      <a:gd name="T52" fmla="*/ 21 w 176"/>
                      <a:gd name="T53" fmla="*/ 145 h 175"/>
                      <a:gd name="T54" fmla="*/ 40 w 176"/>
                      <a:gd name="T55" fmla="*/ 146 h 175"/>
                      <a:gd name="T56" fmla="*/ 48 w 176"/>
                      <a:gd name="T57" fmla="*/ 166 h 175"/>
                      <a:gd name="T58" fmla="*/ 66 w 176"/>
                      <a:gd name="T59" fmla="*/ 160 h 175"/>
                      <a:gd name="T60" fmla="*/ 81 w 176"/>
                      <a:gd name="T61" fmla="*/ 175 h 175"/>
                      <a:gd name="T62" fmla="*/ 96 w 176"/>
                      <a:gd name="T63" fmla="*/ 16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5">
                        <a:moveTo>
                          <a:pt x="109" y="161"/>
                        </a:moveTo>
                        <a:cubicBezTo>
                          <a:pt x="115" y="171"/>
                          <a:pt x="115" y="171"/>
                          <a:pt x="115" y="171"/>
                        </a:cubicBezTo>
                        <a:cubicBezTo>
                          <a:pt x="128" y="166"/>
                          <a:pt x="128" y="166"/>
                          <a:pt x="128" y="166"/>
                        </a:cubicBezTo>
                        <a:cubicBezTo>
                          <a:pt x="125" y="154"/>
                          <a:pt x="125" y="154"/>
                          <a:pt x="125" y="154"/>
                        </a:cubicBezTo>
                        <a:cubicBezTo>
                          <a:pt x="128" y="152"/>
                          <a:pt x="132" y="150"/>
                          <a:pt x="135" y="147"/>
                        </a:cubicBezTo>
                        <a:cubicBezTo>
                          <a:pt x="145" y="155"/>
                          <a:pt x="145" y="155"/>
                          <a:pt x="145" y="155"/>
                        </a:cubicBezTo>
                        <a:cubicBezTo>
                          <a:pt x="155" y="145"/>
                          <a:pt x="155" y="145"/>
                          <a:pt x="155" y="145"/>
                        </a:cubicBezTo>
                        <a:cubicBezTo>
                          <a:pt x="148" y="135"/>
                          <a:pt x="148" y="135"/>
                          <a:pt x="148" y="135"/>
                        </a:cubicBezTo>
                        <a:cubicBezTo>
                          <a:pt x="150" y="131"/>
                          <a:pt x="153" y="128"/>
                          <a:pt x="155" y="124"/>
                        </a:cubicBezTo>
                        <a:cubicBezTo>
                          <a:pt x="166" y="127"/>
                          <a:pt x="166" y="127"/>
                          <a:pt x="166" y="127"/>
                        </a:cubicBezTo>
                        <a:cubicBezTo>
                          <a:pt x="172" y="115"/>
                          <a:pt x="172" y="115"/>
                          <a:pt x="172" y="115"/>
                        </a:cubicBezTo>
                        <a:cubicBezTo>
                          <a:pt x="161" y="108"/>
                          <a:pt x="161" y="108"/>
                          <a:pt x="161" y="108"/>
                        </a:cubicBezTo>
                        <a:cubicBezTo>
                          <a:pt x="162" y="104"/>
                          <a:pt x="163" y="100"/>
                          <a:pt x="163" y="96"/>
                        </a:cubicBezTo>
                        <a:cubicBezTo>
                          <a:pt x="175" y="94"/>
                          <a:pt x="175" y="94"/>
                          <a:pt x="175" y="94"/>
                        </a:cubicBezTo>
                        <a:cubicBezTo>
                          <a:pt x="176" y="81"/>
                          <a:pt x="176" y="81"/>
                          <a:pt x="176" y="81"/>
                        </a:cubicBezTo>
                        <a:cubicBezTo>
                          <a:pt x="163" y="78"/>
                          <a:pt x="163" y="78"/>
                          <a:pt x="163" y="78"/>
                        </a:cubicBezTo>
                        <a:cubicBezTo>
                          <a:pt x="162" y="74"/>
                          <a:pt x="162" y="70"/>
                          <a:pt x="160" y="66"/>
                        </a:cubicBezTo>
                        <a:cubicBezTo>
                          <a:pt x="172" y="60"/>
                          <a:pt x="172" y="60"/>
                          <a:pt x="172" y="60"/>
                        </a:cubicBezTo>
                        <a:cubicBezTo>
                          <a:pt x="166" y="48"/>
                          <a:pt x="166" y="48"/>
                          <a:pt x="166" y="48"/>
                        </a:cubicBezTo>
                        <a:cubicBezTo>
                          <a:pt x="154" y="51"/>
                          <a:pt x="154" y="51"/>
                          <a:pt x="154" y="51"/>
                        </a:cubicBezTo>
                        <a:cubicBezTo>
                          <a:pt x="152" y="47"/>
                          <a:pt x="149" y="44"/>
                          <a:pt x="147" y="40"/>
                        </a:cubicBezTo>
                        <a:cubicBezTo>
                          <a:pt x="155" y="30"/>
                          <a:pt x="155" y="30"/>
                          <a:pt x="155" y="30"/>
                        </a:cubicBezTo>
                        <a:cubicBezTo>
                          <a:pt x="146" y="21"/>
                          <a:pt x="146" y="21"/>
                          <a:pt x="146" y="21"/>
                        </a:cubicBezTo>
                        <a:cubicBezTo>
                          <a:pt x="135" y="29"/>
                          <a:pt x="135" y="29"/>
                          <a:pt x="135" y="29"/>
                        </a:cubicBezTo>
                        <a:cubicBezTo>
                          <a:pt x="131" y="26"/>
                          <a:pt x="128" y="24"/>
                          <a:pt x="124" y="22"/>
                        </a:cubicBezTo>
                        <a:cubicBezTo>
                          <a:pt x="128" y="9"/>
                          <a:pt x="128" y="9"/>
                          <a:pt x="128" y="9"/>
                        </a:cubicBezTo>
                        <a:cubicBezTo>
                          <a:pt x="115" y="4"/>
                          <a:pt x="115" y="4"/>
                          <a:pt x="115" y="4"/>
                        </a:cubicBezTo>
                        <a:cubicBezTo>
                          <a:pt x="108" y="15"/>
                          <a:pt x="108" y="15"/>
                          <a:pt x="108" y="15"/>
                        </a:cubicBezTo>
                        <a:cubicBezTo>
                          <a:pt x="104" y="14"/>
                          <a:pt x="100" y="14"/>
                          <a:pt x="96" y="13"/>
                        </a:cubicBezTo>
                        <a:cubicBezTo>
                          <a:pt x="94" y="0"/>
                          <a:pt x="94" y="0"/>
                          <a:pt x="94" y="0"/>
                        </a:cubicBezTo>
                        <a:cubicBezTo>
                          <a:pt x="81" y="0"/>
                          <a:pt x="81" y="0"/>
                          <a:pt x="81" y="0"/>
                        </a:cubicBezTo>
                        <a:cubicBezTo>
                          <a:pt x="79" y="13"/>
                          <a:pt x="79" y="13"/>
                          <a:pt x="79" y="13"/>
                        </a:cubicBezTo>
                        <a:cubicBezTo>
                          <a:pt x="75" y="14"/>
                          <a:pt x="71" y="15"/>
                          <a:pt x="67" y="16"/>
                        </a:cubicBezTo>
                        <a:cubicBezTo>
                          <a:pt x="61" y="4"/>
                          <a:pt x="61" y="4"/>
                          <a:pt x="61" y="4"/>
                        </a:cubicBezTo>
                        <a:cubicBezTo>
                          <a:pt x="48" y="10"/>
                          <a:pt x="48" y="10"/>
                          <a:pt x="48" y="10"/>
                        </a:cubicBezTo>
                        <a:cubicBezTo>
                          <a:pt x="51" y="23"/>
                          <a:pt x="51" y="23"/>
                          <a:pt x="51" y="23"/>
                        </a:cubicBezTo>
                        <a:cubicBezTo>
                          <a:pt x="48" y="24"/>
                          <a:pt x="45" y="26"/>
                          <a:pt x="42" y="29"/>
                        </a:cubicBezTo>
                        <a:cubicBezTo>
                          <a:pt x="31" y="21"/>
                          <a:pt x="31" y="21"/>
                          <a:pt x="31" y="21"/>
                        </a:cubicBezTo>
                        <a:cubicBezTo>
                          <a:pt x="22" y="30"/>
                          <a:pt x="22" y="30"/>
                          <a:pt x="22" y="30"/>
                        </a:cubicBezTo>
                        <a:cubicBezTo>
                          <a:pt x="29" y="42"/>
                          <a:pt x="29" y="42"/>
                          <a:pt x="29" y="42"/>
                        </a:cubicBezTo>
                        <a:cubicBezTo>
                          <a:pt x="26" y="45"/>
                          <a:pt x="24" y="48"/>
                          <a:pt x="22" y="52"/>
                        </a:cubicBezTo>
                        <a:cubicBezTo>
                          <a:pt x="10" y="48"/>
                          <a:pt x="10" y="48"/>
                          <a:pt x="10" y="48"/>
                        </a:cubicBezTo>
                        <a:cubicBezTo>
                          <a:pt x="5" y="59"/>
                          <a:pt x="5" y="59"/>
                          <a:pt x="5" y="59"/>
                        </a:cubicBezTo>
                        <a:cubicBezTo>
                          <a:pt x="16" y="66"/>
                          <a:pt x="16" y="66"/>
                          <a:pt x="16" y="66"/>
                        </a:cubicBezTo>
                        <a:cubicBezTo>
                          <a:pt x="15" y="70"/>
                          <a:pt x="14" y="75"/>
                          <a:pt x="14" y="79"/>
                        </a:cubicBezTo>
                        <a:cubicBezTo>
                          <a:pt x="0" y="81"/>
                          <a:pt x="0" y="81"/>
                          <a:pt x="0" y="81"/>
                        </a:cubicBezTo>
                        <a:cubicBezTo>
                          <a:pt x="0" y="94"/>
                          <a:pt x="0" y="94"/>
                          <a:pt x="0" y="94"/>
                        </a:cubicBezTo>
                        <a:cubicBezTo>
                          <a:pt x="13" y="96"/>
                          <a:pt x="13" y="96"/>
                          <a:pt x="13" y="96"/>
                        </a:cubicBezTo>
                        <a:cubicBezTo>
                          <a:pt x="14" y="100"/>
                          <a:pt x="15" y="105"/>
                          <a:pt x="16" y="109"/>
                        </a:cubicBezTo>
                        <a:cubicBezTo>
                          <a:pt x="5" y="115"/>
                          <a:pt x="5" y="115"/>
                          <a:pt x="5" y="115"/>
                        </a:cubicBezTo>
                        <a:cubicBezTo>
                          <a:pt x="9" y="127"/>
                          <a:pt x="9" y="127"/>
                          <a:pt x="9" y="127"/>
                        </a:cubicBezTo>
                        <a:cubicBezTo>
                          <a:pt x="22" y="124"/>
                          <a:pt x="22" y="124"/>
                          <a:pt x="22" y="124"/>
                        </a:cubicBezTo>
                        <a:cubicBezTo>
                          <a:pt x="24" y="128"/>
                          <a:pt x="27" y="131"/>
                          <a:pt x="29" y="135"/>
                        </a:cubicBezTo>
                        <a:cubicBezTo>
                          <a:pt x="21" y="145"/>
                          <a:pt x="21" y="145"/>
                          <a:pt x="21" y="145"/>
                        </a:cubicBezTo>
                        <a:cubicBezTo>
                          <a:pt x="31" y="154"/>
                          <a:pt x="31" y="154"/>
                          <a:pt x="31" y="154"/>
                        </a:cubicBezTo>
                        <a:cubicBezTo>
                          <a:pt x="40" y="146"/>
                          <a:pt x="40" y="146"/>
                          <a:pt x="40" y="146"/>
                        </a:cubicBezTo>
                        <a:cubicBezTo>
                          <a:pt x="44" y="149"/>
                          <a:pt x="48" y="152"/>
                          <a:pt x="52" y="154"/>
                        </a:cubicBezTo>
                        <a:cubicBezTo>
                          <a:pt x="48" y="166"/>
                          <a:pt x="48" y="166"/>
                          <a:pt x="48" y="166"/>
                        </a:cubicBezTo>
                        <a:cubicBezTo>
                          <a:pt x="60" y="171"/>
                          <a:pt x="60" y="171"/>
                          <a:pt x="60" y="171"/>
                        </a:cubicBezTo>
                        <a:cubicBezTo>
                          <a:pt x="66" y="160"/>
                          <a:pt x="66" y="160"/>
                          <a:pt x="66" y="160"/>
                        </a:cubicBezTo>
                        <a:cubicBezTo>
                          <a:pt x="70" y="161"/>
                          <a:pt x="75" y="162"/>
                          <a:pt x="80" y="163"/>
                        </a:cubicBezTo>
                        <a:cubicBezTo>
                          <a:pt x="81" y="175"/>
                          <a:pt x="81" y="175"/>
                          <a:pt x="81" y="175"/>
                        </a:cubicBezTo>
                        <a:cubicBezTo>
                          <a:pt x="95" y="175"/>
                          <a:pt x="95" y="175"/>
                          <a:pt x="95" y="175"/>
                        </a:cubicBezTo>
                        <a:cubicBezTo>
                          <a:pt x="96" y="163"/>
                          <a:pt x="96" y="163"/>
                          <a:pt x="96" y="163"/>
                        </a:cubicBezTo>
                      </a:path>
                    </a:pathLst>
                  </a:custGeom>
                  <a:solidFill>
                    <a:schemeClr val="bg1"/>
                  </a:solidFill>
                  <a:ln w="3175" cap="rnd">
                    <a:solidFill>
                      <a:srgbClr val="0098CC"/>
                    </a:solidFill>
                    <a:prstDash val="solid"/>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121" name="Oval 19">
                    <a:extLst>
                      <a:ext uri="{FF2B5EF4-FFF2-40B4-BE49-F238E27FC236}">
                        <a16:creationId xmlns:a16="http://schemas.microsoft.com/office/drawing/2014/main" id="{9AB3364D-F564-4236-96DD-F9604A9578A8}"/>
                      </a:ext>
                    </a:extLst>
                  </p:cNvPr>
                  <p:cNvSpPr>
                    <a:spLocks noChangeArrowheads="1"/>
                  </p:cNvSpPr>
                  <p:nvPr/>
                </p:nvSpPr>
                <p:spPr bwMode="auto">
                  <a:xfrm>
                    <a:off x="650324" y="5127332"/>
                    <a:ext cx="931702" cy="938063"/>
                  </a:xfrm>
                  <a:prstGeom prst="ellipse">
                    <a:avLst/>
                  </a:prstGeom>
                  <a:solidFill>
                    <a:schemeClr val="bg1"/>
                  </a:solidFill>
                  <a:ln w="3175" cap="rnd">
                    <a:solidFill>
                      <a:srgbClr val="0098CC"/>
                    </a:solidFill>
                    <a:prstDash val="dashDot"/>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sp>
              <p:nvSpPr>
                <p:cNvPr id="119" name="Oval 18">
                  <a:extLst>
                    <a:ext uri="{FF2B5EF4-FFF2-40B4-BE49-F238E27FC236}">
                      <a16:creationId xmlns:a16="http://schemas.microsoft.com/office/drawing/2014/main" id="{1BC741C6-DEB6-48BD-B8A8-0356316A7BFE}"/>
                    </a:ext>
                  </a:extLst>
                </p:cNvPr>
                <p:cNvSpPr>
                  <a:spLocks noChangeArrowheads="1"/>
                </p:cNvSpPr>
                <p:nvPr/>
              </p:nvSpPr>
              <p:spPr bwMode="auto">
                <a:xfrm>
                  <a:off x="710739" y="5187753"/>
                  <a:ext cx="810867" cy="817228"/>
                </a:xfrm>
                <a:prstGeom prst="ellipse">
                  <a:avLst/>
                </a:prstGeom>
                <a:solidFill>
                  <a:schemeClr val="bg1"/>
                </a:solidFill>
                <a:ln w="3175" cap="rnd">
                  <a:solidFill>
                    <a:srgbClr val="0098CC"/>
                  </a:solid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grpSp>
            <p:nvGrpSpPr>
              <p:cNvPr id="77" name="Group 76">
                <a:extLst>
                  <a:ext uri="{FF2B5EF4-FFF2-40B4-BE49-F238E27FC236}">
                    <a16:creationId xmlns:a16="http://schemas.microsoft.com/office/drawing/2014/main" id="{7F74E200-D2B9-4BFA-9DE4-654F96B31616}"/>
                  </a:ext>
                </a:extLst>
              </p:cNvPr>
              <p:cNvGrpSpPr/>
              <p:nvPr/>
            </p:nvGrpSpPr>
            <p:grpSpPr>
              <a:xfrm rot="20649204">
                <a:off x="4762446" y="5645580"/>
                <a:ext cx="234099" cy="232971"/>
                <a:chOff x="456349" y="4939723"/>
                <a:chExt cx="1319647" cy="1313288"/>
              </a:xfrm>
            </p:grpSpPr>
            <p:grpSp>
              <p:nvGrpSpPr>
                <p:cNvPr id="114" name="Group 113">
                  <a:extLst>
                    <a:ext uri="{FF2B5EF4-FFF2-40B4-BE49-F238E27FC236}">
                      <a16:creationId xmlns:a16="http://schemas.microsoft.com/office/drawing/2014/main" id="{9B560D46-3564-4F34-B45E-A96940CC4CB6}"/>
                    </a:ext>
                  </a:extLst>
                </p:cNvPr>
                <p:cNvGrpSpPr/>
                <p:nvPr/>
              </p:nvGrpSpPr>
              <p:grpSpPr>
                <a:xfrm>
                  <a:off x="456349" y="4939723"/>
                  <a:ext cx="1319647" cy="1313288"/>
                  <a:chOff x="456349" y="4939723"/>
                  <a:chExt cx="1319647" cy="1313288"/>
                </a:xfrm>
              </p:grpSpPr>
              <p:sp>
                <p:nvSpPr>
                  <p:cNvPr id="116" name="Freeform 17">
                    <a:extLst>
                      <a:ext uri="{FF2B5EF4-FFF2-40B4-BE49-F238E27FC236}">
                        <a16:creationId xmlns:a16="http://schemas.microsoft.com/office/drawing/2014/main" id="{3D2AA38A-9B4F-4B83-B20E-7D4104229185}"/>
                      </a:ext>
                    </a:extLst>
                  </p:cNvPr>
                  <p:cNvSpPr>
                    <a:spLocks/>
                  </p:cNvSpPr>
                  <p:nvPr/>
                </p:nvSpPr>
                <p:spPr bwMode="auto">
                  <a:xfrm>
                    <a:off x="456349" y="4939723"/>
                    <a:ext cx="1319647" cy="1313288"/>
                  </a:xfrm>
                  <a:custGeom>
                    <a:avLst/>
                    <a:gdLst>
                      <a:gd name="T0" fmla="*/ 115 w 176"/>
                      <a:gd name="T1" fmla="*/ 171 h 175"/>
                      <a:gd name="T2" fmla="*/ 125 w 176"/>
                      <a:gd name="T3" fmla="*/ 154 h 175"/>
                      <a:gd name="T4" fmla="*/ 145 w 176"/>
                      <a:gd name="T5" fmla="*/ 155 h 175"/>
                      <a:gd name="T6" fmla="*/ 148 w 176"/>
                      <a:gd name="T7" fmla="*/ 135 h 175"/>
                      <a:gd name="T8" fmla="*/ 166 w 176"/>
                      <a:gd name="T9" fmla="*/ 127 h 175"/>
                      <a:gd name="T10" fmla="*/ 161 w 176"/>
                      <a:gd name="T11" fmla="*/ 108 h 175"/>
                      <a:gd name="T12" fmla="*/ 175 w 176"/>
                      <a:gd name="T13" fmla="*/ 94 h 175"/>
                      <a:gd name="T14" fmla="*/ 163 w 176"/>
                      <a:gd name="T15" fmla="*/ 78 h 175"/>
                      <a:gd name="T16" fmla="*/ 172 w 176"/>
                      <a:gd name="T17" fmla="*/ 60 h 175"/>
                      <a:gd name="T18" fmla="*/ 154 w 176"/>
                      <a:gd name="T19" fmla="*/ 51 h 175"/>
                      <a:gd name="T20" fmla="*/ 155 w 176"/>
                      <a:gd name="T21" fmla="*/ 30 h 175"/>
                      <a:gd name="T22" fmla="*/ 135 w 176"/>
                      <a:gd name="T23" fmla="*/ 29 h 175"/>
                      <a:gd name="T24" fmla="*/ 128 w 176"/>
                      <a:gd name="T25" fmla="*/ 9 h 175"/>
                      <a:gd name="T26" fmla="*/ 108 w 176"/>
                      <a:gd name="T27" fmla="*/ 15 h 175"/>
                      <a:gd name="T28" fmla="*/ 94 w 176"/>
                      <a:gd name="T29" fmla="*/ 0 h 175"/>
                      <a:gd name="T30" fmla="*/ 79 w 176"/>
                      <a:gd name="T31" fmla="*/ 13 h 175"/>
                      <a:gd name="T32" fmla="*/ 61 w 176"/>
                      <a:gd name="T33" fmla="*/ 4 h 175"/>
                      <a:gd name="T34" fmla="*/ 51 w 176"/>
                      <a:gd name="T35" fmla="*/ 23 h 175"/>
                      <a:gd name="T36" fmla="*/ 31 w 176"/>
                      <a:gd name="T37" fmla="*/ 21 h 175"/>
                      <a:gd name="T38" fmla="*/ 29 w 176"/>
                      <a:gd name="T39" fmla="*/ 42 h 175"/>
                      <a:gd name="T40" fmla="*/ 10 w 176"/>
                      <a:gd name="T41" fmla="*/ 48 h 175"/>
                      <a:gd name="T42" fmla="*/ 16 w 176"/>
                      <a:gd name="T43" fmla="*/ 66 h 175"/>
                      <a:gd name="T44" fmla="*/ 0 w 176"/>
                      <a:gd name="T45" fmla="*/ 81 h 175"/>
                      <a:gd name="T46" fmla="*/ 13 w 176"/>
                      <a:gd name="T47" fmla="*/ 96 h 175"/>
                      <a:gd name="T48" fmla="*/ 5 w 176"/>
                      <a:gd name="T49" fmla="*/ 115 h 175"/>
                      <a:gd name="T50" fmla="*/ 22 w 176"/>
                      <a:gd name="T51" fmla="*/ 124 h 175"/>
                      <a:gd name="T52" fmla="*/ 21 w 176"/>
                      <a:gd name="T53" fmla="*/ 145 h 175"/>
                      <a:gd name="T54" fmla="*/ 40 w 176"/>
                      <a:gd name="T55" fmla="*/ 146 h 175"/>
                      <a:gd name="T56" fmla="*/ 48 w 176"/>
                      <a:gd name="T57" fmla="*/ 166 h 175"/>
                      <a:gd name="T58" fmla="*/ 66 w 176"/>
                      <a:gd name="T59" fmla="*/ 160 h 175"/>
                      <a:gd name="T60" fmla="*/ 81 w 176"/>
                      <a:gd name="T61" fmla="*/ 175 h 175"/>
                      <a:gd name="T62" fmla="*/ 96 w 176"/>
                      <a:gd name="T63" fmla="*/ 16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5">
                        <a:moveTo>
                          <a:pt x="109" y="161"/>
                        </a:moveTo>
                        <a:cubicBezTo>
                          <a:pt x="115" y="171"/>
                          <a:pt x="115" y="171"/>
                          <a:pt x="115" y="171"/>
                        </a:cubicBezTo>
                        <a:cubicBezTo>
                          <a:pt x="128" y="166"/>
                          <a:pt x="128" y="166"/>
                          <a:pt x="128" y="166"/>
                        </a:cubicBezTo>
                        <a:cubicBezTo>
                          <a:pt x="125" y="154"/>
                          <a:pt x="125" y="154"/>
                          <a:pt x="125" y="154"/>
                        </a:cubicBezTo>
                        <a:cubicBezTo>
                          <a:pt x="128" y="152"/>
                          <a:pt x="132" y="150"/>
                          <a:pt x="135" y="147"/>
                        </a:cubicBezTo>
                        <a:cubicBezTo>
                          <a:pt x="145" y="155"/>
                          <a:pt x="145" y="155"/>
                          <a:pt x="145" y="155"/>
                        </a:cubicBezTo>
                        <a:cubicBezTo>
                          <a:pt x="155" y="145"/>
                          <a:pt x="155" y="145"/>
                          <a:pt x="155" y="145"/>
                        </a:cubicBezTo>
                        <a:cubicBezTo>
                          <a:pt x="148" y="135"/>
                          <a:pt x="148" y="135"/>
                          <a:pt x="148" y="135"/>
                        </a:cubicBezTo>
                        <a:cubicBezTo>
                          <a:pt x="150" y="131"/>
                          <a:pt x="153" y="128"/>
                          <a:pt x="155" y="124"/>
                        </a:cubicBezTo>
                        <a:cubicBezTo>
                          <a:pt x="166" y="127"/>
                          <a:pt x="166" y="127"/>
                          <a:pt x="166" y="127"/>
                        </a:cubicBezTo>
                        <a:cubicBezTo>
                          <a:pt x="172" y="115"/>
                          <a:pt x="172" y="115"/>
                          <a:pt x="172" y="115"/>
                        </a:cubicBezTo>
                        <a:cubicBezTo>
                          <a:pt x="161" y="108"/>
                          <a:pt x="161" y="108"/>
                          <a:pt x="161" y="108"/>
                        </a:cubicBezTo>
                        <a:cubicBezTo>
                          <a:pt x="162" y="104"/>
                          <a:pt x="163" y="100"/>
                          <a:pt x="163" y="96"/>
                        </a:cubicBezTo>
                        <a:cubicBezTo>
                          <a:pt x="175" y="94"/>
                          <a:pt x="175" y="94"/>
                          <a:pt x="175" y="94"/>
                        </a:cubicBezTo>
                        <a:cubicBezTo>
                          <a:pt x="176" y="81"/>
                          <a:pt x="176" y="81"/>
                          <a:pt x="176" y="81"/>
                        </a:cubicBezTo>
                        <a:cubicBezTo>
                          <a:pt x="163" y="78"/>
                          <a:pt x="163" y="78"/>
                          <a:pt x="163" y="78"/>
                        </a:cubicBezTo>
                        <a:cubicBezTo>
                          <a:pt x="162" y="74"/>
                          <a:pt x="162" y="70"/>
                          <a:pt x="160" y="66"/>
                        </a:cubicBezTo>
                        <a:cubicBezTo>
                          <a:pt x="172" y="60"/>
                          <a:pt x="172" y="60"/>
                          <a:pt x="172" y="60"/>
                        </a:cubicBezTo>
                        <a:cubicBezTo>
                          <a:pt x="166" y="48"/>
                          <a:pt x="166" y="48"/>
                          <a:pt x="166" y="48"/>
                        </a:cubicBezTo>
                        <a:cubicBezTo>
                          <a:pt x="154" y="51"/>
                          <a:pt x="154" y="51"/>
                          <a:pt x="154" y="51"/>
                        </a:cubicBezTo>
                        <a:cubicBezTo>
                          <a:pt x="152" y="47"/>
                          <a:pt x="149" y="44"/>
                          <a:pt x="147" y="40"/>
                        </a:cubicBezTo>
                        <a:cubicBezTo>
                          <a:pt x="155" y="30"/>
                          <a:pt x="155" y="30"/>
                          <a:pt x="155" y="30"/>
                        </a:cubicBezTo>
                        <a:cubicBezTo>
                          <a:pt x="146" y="21"/>
                          <a:pt x="146" y="21"/>
                          <a:pt x="146" y="21"/>
                        </a:cubicBezTo>
                        <a:cubicBezTo>
                          <a:pt x="135" y="29"/>
                          <a:pt x="135" y="29"/>
                          <a:pt x="135" y="29"/>
                        </a:cubicBezTo>
                        <a:cubicBezTo>
                          <a:pt x="131" y="26"/>
                          <a:pt x="128" y="24"/>
                          <a:pt x="124" y="22"/>
                        </a:cubicBezTo>
                        <a:cubicBezTo>
                          <a:pt x="128" y="9"/>
                          <a:pt x="128" y="9"/>
                          <a:pt x="128" y="9"/>
                        </a:cubicBezTo>
                        <a:cubicBezTo>
                          <a:pt x="115" y="4"/>
                          <a:pt x="115" y="4"/>
                          <a:pt x="115" y="4"/>
                        </a:cubicBezTo>
                        <a:cubicBezTo>
                          <a:pt x="108" y="15"/>
                          <a:pt x="108" y="15"/>
                          <a:pt x="108" y="15"/>
                        </a:cubicBezTo>
                        <a:cubicBezTo>
                          <a:pt x="104" y="14"/>
                          <a:pt x="100" y="14"/>
                          <a:pt x="96" y="13"/>
                        </a:cubicBezTo>
                        <a:cubicBezTo>
                          <a:pt x="94" y="0"/>
                          <a:pt x="94" y="0"/>
                          <a:pt x="94" y="0"/>
                        </a:cubicBezTo>
                        <a:cubicBezTo>
                          <a:pt x="81" y="0"/>
                          <a:pt x="81" y="0"/>
                          <a:pt x="81" y="0"/>
                        </a:cubicBezTo>
                        <a:cubicBezTo>
                          <a:pt x="79" y="13"/>
                          <a:pt x="79" y="13"/>
                          <a:pt x="79" y="13"/>
                        </a:cubicBezTo>
                        <a:cubicBezTo>
                          <a:pt x="75" y="14"/>
                          <a:pt x="71" y="15"/>
                          <a:pt x="67" y="16"/>
                        </a:cubicBezTo>
                        <a:cubicBezTo>
                          <a:pt x="61" y="4"/>
                          <a:pt x="61" y="4"/>
                          <a:pt x="61" y="4"/>
                        </a:cubicBezTo>
                        <a:cubicBezTo>
                          <a:pt x="48" y="10"/>
                          <a:pt x="48" y="10"/>
                          <a:pt x="48" y="10"/>
                        </a:cubicBezTo>
                        <a:cubicBezTo>
                          <a:pt x="51" y="23"/>
                          <a:pt x="51" y="23"/>
                          <a:pt x="51" y="23"/>
                        </a:cubicBezTo>
                        <a:cubicBezTo>
                          <a:pt x="48" y="24"/>
                          <a:pt x="45" y="26"/>
                          <a:pt x="42" y="29"/>
                        </a:cubicBezTo>
                        <a:cubicBezTo>
                          <a:pt x="31" y="21"/>
                          <a:pt x="31" y="21"/>
                          <a:pt x="31" y="21"/>
                        </a:cubicBezTo>
                        <a:cubicBezTo>
                          <a:pt x="22" y="30"/>
                          <a:pt x="22" y="30"/>
                          <a:pt x="22" y="30"/>
                        </a:cubicBezTo>
                        <a:cubicBezTo>
                          <a:pt x="29" y="42"/>
                          <a:pt x="29" y="42"/>
                          <a:pt x="29" y="42"/>
                        </a:cubicBezTo>
                        <a:cubicBezTo>
                          <a:pt x="26" y="45"/>
                          <a:pt x="24" y="48"/>
                          <a:pt x="22" y="52"/>
                        </a:cubicBezTo>
                        <a:cubicBezTo>
                          <a:pt x="10" y="48"/>
                          <a:pt x="10" y="48"/>
                          <a:pt x="10" y="48"/>
                        </a:cubicBezTo>
                        <a:cubicBezTo>
                          <a:pt x="5" y="59"/>
                          <a:pt x="5" y="59"/>
                          <a:pt x="5" y="59"/>
                        </a:cubicBezTo>
                        <a:cubicBezTo>
                          <a:pt x="16" y="66"/>
                          <a:pt x="16" y="66"/>
                          <a:pt x="16" y="66"/>
                        </a:cubicBezTo>
                        <a:cubicBezTo>
                          <a:pt x="15" y="70"/>
                          <a:pt x="14" y="75"/>
                          <a:pt x="14" y="79"/>
                        </a:cubicBezTo>
                        <a:cubicBezTo>
                          <a:pt x="0" y="81"/>
                          <a:pt x="0" y="81"/>
                          <a:pt x="0" y="81"/>
                        </a:cubicBezTo>
                        <a:cubicBezTo>
                          <a:pt x="0" y="94"/>
                          <a:pt x="0" y="94"/>
                          <a:pt x="0" y="94"/>
                        </a:cubicBezTo>
                        <a:cubicBezTo>
                          <a:pt x="13" y="96"/>
                          <a:pt x="13" y="96"/>
                          <a:pt x="13" y="96"/>
                        </a:cubicBezTo>
                        <a:cubicBezTo>
                          <a:pt x="14" y="100"/>
                          <a:pt x="15" y="105"/>
                          <a:pt x="16" y="109"/>
                        </a:cubicBezTo>
                        <a:cubicBezTo>
                          <a:pt x="5" y="115"/>
                          <a:pt x="5" y="115"/>
                          <a:pt x="5" y="115"/>
                        </a:cubicBezTo>
                        <a:cubicBezTo>
                          <a:pt x="9" y="127"/>
                          <a:pt x="9" y="127"/>
                          <a:pt x="9" y="127"/>
                        </a:cubicBezTo>
                        <a:cubicBezTo>
                          <a:pt x="22" y="124"/>
                          <a:pt x="22" y="124"/>
                          <a:pt x="22" y="124"/>
                        </a:cubicBezTo>
                        <a:cubicBezTo>
                          <a:pt x="24" y="128"/>
                          <a:pt x="27" y="131"/>
                          <a:pt x="29" y="135"/>
                        </a:cubicBezTo>
                        <a:cubicBezTo>
                          <a:pt x="21" y="145"/>
                          <a:pt x="21" y="145"/>
                          <a:pt x="21" y="145"/>
                        </a:cubicBezTo>
                        <a:cubicBezTo>
                          <a:pt x="31" y="154"/>
                          <a:pt x="31" y="154"/>
                          <a:pt x="31" y="154"/>
                        </a:cubicBezTo>
                        <a:cubicBezTo>
                          <a:pt x="40" y="146"/>
                          <a:pt x="40" y="146"/>
                          <a:pt x="40" y="146"/>
                        </a:cubicBezTo>
                        <a:cubicBezTo>
                          <a:pt x="44" y="149"/>
                          <a:pt x="48" y="152"/>
                          <a:pt x="52" y="154"/>
                        </a:cubicBezTo>
                        <a:cubicBezTo>
                          <a:pt x="48" y="166"/>
                          <a:pt x="48" y="166"/>
                          <a:pt x="48" y="166"/>
                        </a:cubicBezTo>
                        <a:cubicBezTo>
                          <a:pt x="60" y="171"/>
                          <a:pt x="60" y="171"/>
                          <a:pt x="60" y="171"/>
                        </a:cubicBezTo>
                        <a:cubicBezTo>
                          <a:pt x="66" y="160"/>
                          <a:pt x="66" y="160"/>
                          <a:pt x="66" y="160"/>
                        </a:cubicBezTo>
                        <a:cubicBezTo>
                          <a:pt x="70" y="161"/>
                          <a:pt x="75" y="162"/>
                          <a:pt x="80" y="163"/>
                        </a:cubicBezTo>
                        <a:cubicBezTo>
                          <a:pt x="81" y="175"/>
                          <a:pt x="81" y="175"/>
                          <a:pt x="81" y="175"/>
                        </a:cubicBezTo>
                        <a:cubicBezTo>
                          <a:pt x="95" y="175"/>
                          <a:pt x="95" y="175"/>
                          <a:pt x="95" y="175"/>
                        </a:cubicBezTo>
                        <a:cubicBezTo>
                          <a:pt x="96" y="163"/>
                          <a:pt x="96" y="163"/>
                          <a:pt x="96" y="163"/>
                        </a:cubicBezTo>
                      </a:path>
                    </a:pathLst>
                  </a:custGeom>
                  <a:solidFill>
                    <a:schemeClr val="bg1"/>
                  </a:solidFill>
                  <a:ln w="3175" cap="rnd">
                    <a:solidFill>
                      <a:srgbClr val="0098CC"/>
                    </a:solidFill>
                    <a:prstDash val="solid"/>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117" name="Oval 19">
                    <a:extLst>
                      <a:ext uri="{FF2B5EF4-FFF2-40B4-BE49-F238E27FC236}">
                        <a16:creationId xmlns:a16="http://schemas.microsoft.com/office/drawing/2014/main" id="{3316BC5E-4AAE-4FD7-8B79-0D999362CD77}"/>
                      </a:ext>
                    </a:extLst>
                  </p:cNvPr>
                  <p:cNvSpPr>
                    <a:spLocks noChangeArrowheads="1"/>
                  </p:cNvSpPr>
                  <p:nvPr/>
                </p:nvSpPr>
                <p:spPr bwMode="auto">
                  <a:xfrm>
                    <a:off x="650324" y="5127332"/>
                    <a:ext cx="931702" cy="938063"/>
                  </a:xfrm>
                  <a:prstGeom prst="ellipse">
                    <a:avLst/>
                  </a:prstGeom>
                  <a:solidFill>
                    <a:schemeClr val="bg1"/>
                  </a:solidFill>
                  <a:ln w="3175" cap="rnd">
                    <a:solidFill>
                      <a:srgbClr val="0098CC"/>
                    </a:solidFill>
                    <a:prstDash val="dashDot"/>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sp>
              <p:nvSpPr>
                <p:cNvPr id="115" name="Oval 18">
                  <a:extLst>
                    <a:ext uri="{FF2B5EF4-FFF2-40B4-BE49-F238E27FC236}">
                      <a16:creationId xmlns:a16="http://schemas.microsoft.com/office/drawing/2014/main" id="{AF120D69-E905-40A9-BF12-7A2A30714471}"/>
                    </a:ext>
                  </a:extLst>
                </p:cNvPr>
                <p:cNvSpPr>
                  <a:spLocks noChangeArrowheads="1"/>
                </p:cNvSpPr>
                <p:nvPr/>
              </p:nvSpPr>
              <p:spPr bwMode="auto">
                <a:xfrm>
                  <a:off x="710739" y="5187753"/>
                  <a:ext cx="810867" cy="817228"/>
                </a:xfrm>
                <a:prstGeom prst="ellipse">
                  <a:avLst/>
                </a:prstGeom>
                <a:solidFill>
                  <a:schemeClr val="bg1"/>
                </a:solidFill>
                <a:ln w="3175" cap="rnd">
                  <a:solidFill>
                    <a:srgbClr val="0098CC"/>
                  </a:solid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grpSp>
            <p:nvGrpSpPr>
              <p:cNvPr id="78" name="Group 77">
                <a:extLst>
                  <a:ext uri="{FF2B5EF4-FFF2-40B4-BE49-F238E27FC236}">
                    <a16:creationId xmlns:a16="http://schemas.microsoft.com/office/drawing/2014/main" id="{34578138-8FAB-49A2-BFC3-7F982F341B92}"/>
                  </a:ext>
                </a:extLst>
              </p:cNvPr>
              <p:cNvGrpSpPr/>
              <p:nvPr/>
            </p:nvGrpSpPr>
            <p:grpSpPr>
              <a:xfrm rot="20649204">
                <a:off x="5024003" y="5671837"/>
                <a:ext cx="457339" cy="455136"/>
                <a:chOff x="456349" y="4939723"/>
                <a:chExt cx="1319647" cy="1313288"/>
              </a:xfrm>
            </p:grpSpPr>
            <p:grpSp>
              <p:nvGrpSpPr>
                <p:cNvPr id="110" name="Group 109">
                  <a:extLst>
                    <a:ext uri="{FF2B5EF4-FFF2-40B4-BE49-F238E27FC236}">
                      <a16:creationId xmlns:a16="http://schemas.microsoft.com/office/drawing/2014/main" id="{9DE2D878-E5C4-4AC6-8848-D4E2E3DCF092}"/>
                    </a:ext>
                  </a:extLst>
                </p:cNvPr>
                <p:cNvGrpSpPr/>
                <p:nvPr/>
              </p:nvGrpSpPr>
              <p:grpSpPr>
                <a:xfrm>
                  <a:off x="456349" y="4939723"/>
                  <a:ext cx="1319647" cy="1313288"/>
                  <a:chOff x="456349" y="4939723"/>
                  <a:chExt cx="1319647" cy="1313288"/>
                </a:xfrm>
              </p:grpSpPr>
              <p:sp>
                <p:nvSpPr>
                  <p:cNvPr id="112" name="Freeform 17">
                    <a:extLst>
                      <a:ext uri="{FF2B5EF4-FFF2-40B4-BE49-F238E27FC236}">
                        <a16:creationId xmlns:a16="http://schemas.microsoft.com/office/drawing/2014/main" id="{25CF6178-1EF2-4B89-8B75-2C96F8379B8B}"/>
                      </a:ext>
                    </a:extLst>
                  </p:cNvPr>
                  <p:cNvSpPr>
                    <a:spLocks/>
                  </p:cNvSpPr>
                  <p:nvPr/>
                </p:nvSpPr>
                <p:spPr bwMode="auto">
                  <a:xfrm>
                    <a:off x="456349" y="4939723"/>
                    <a:ext cx="1319647" cy="1313288"/>
                  </a:xfrm>
                  <a:custGeom>
                    <a:avLst/>
                    <a:gdLst>
                      <a:gd name="T0" fmla="*/ 115 w 176"/>
                      <a:gd name="T1" fmla="*/ 171 h 175"/>
                      <a:gd name="T2" fmla="*/ 125 w 176"/>
                      <a:gd name="T3" fmla="*/ 154 h 175"/>
                      <a:gd name="T4" fmla="*/ 145 w 176"/>
                      <a:gd name="T5" fmla="*/ 155 h 175"/>
                      <a:gd name="T6" fmla="*/ 148 w 176"/>
                      <a:gd name="T7" fmla="*/ 135 h 175"/>
                      <a:gd name="T8" fmla="*/ 166 w 176"/>
                      <a:gd name="T9" fmla="*/ 127 h 175"/>
                      <a:gd name="T10" fmla="*/ 161 w 176"/>
                      <a:gd name="T11" fmla="*/ 108 h 175"/>
                      <a:gd name="T12" fmla="*/ 175 w 176"/>
                      <a:gd name="T13" fmla="*/ 94 h 175"/>
                      <a:gd name="T14" fmla="*/ 163 w 176"/>
                      <a:gd name="T15" fmla="*/ 78 h 175"/>
                      <a:gd name="T16" fmla="*/ 172 w 176"/>
                      <a:gd name="T17" fmla="*/ 60 h 175"/>
                      <a:gd name="T18" fmla="*/ 154 w 176"/>
                      <a:gd name="T19" fmla="*/ 51 h 175"/>
                      <a:gd name="T20" fmla="*/ 155 w 176"/>
                      <a:gd name="T21" fmla="*/ 30 h 175"/>
                      <a:gd name="T22" fmla="*/ 135 w 176"/>
                      <a:gd name="T23" fmla="*/ 29 h 175"/>
                      <a:gd name="T24" fmla="*/ 128 w 176"/>
                      <a:gd name="T25" fmla="*/ 9 h 175"/>
                      <a:gd name="T26" fmla="*/ 108 w 176"/>
                      <a:gd name="T27" fmla="*/ 15 h 175"/>
                      <a:gd name="T28" fmla="*/ 94 w 176"/>
                      <a:gd name="T29" fmla="*/ 0 h 175"/>
                      <a:gd name="T30" fmla="*/ 79 w 176"/>
                      <a:gd name="T31" fmla="*/ 13 h 175"/>
                      <a:gd name="T32" fmla="*/ 61 w 176"/>
                      <a:gd name="T33" fmla="*/ 4 h 175"/>
                      <a:gd name="T34" fmla="*/ 51 w 176"/>
                      <a:gd name="T35" fmla="*/ 23 h 175"/>
                      <a:gd name="T36" fmla="*/ 31 w 176"/>
                      <a:gd name="T37" fmla="*/ 21 h 175"/>
                      <a:gd name="T38" fmla="*/ 29 w 176"/>
                      <a:gd name="T39" fmla="*/ 42 h 175"/>
                      <a:gd name="T40" fmla="*/ 10 w 176"/>
                      <a:gd name="T41" fmla="*/ 48 h 175"/>
                      <a:gd name="T42" fmla="*/ 16 w 176"/>
                      <a:gd name="T43" fmla="*/ 66 h 175"/>
                      <a:gd name="T44" fmla="*/ 0 w 176"/>
                      <a:gd name="T45" fmla="*/ 81 h 175"/>
                      <a:gd name="T46" fmla="*/ 13 w 176"/>
                      <a:gd name="T47" fmla="*/ 96 h 175"/>
                      <a:gd name="T48" fmla="*/ 5 w 176"/>
                      <a:gd name="T49" fmla="*/ 115 h 175"/>
                      <a:gd name="T50" fmla="*/ 22 w 176"/>
                      <a:gd name="T51" fmla="*/ 124 h 175"/>
                      <a:gd name="T52" fmla="*/ 21 w 176"/>
                      <a:gd name="T53" fmla="*/ 145 h 175"/>
                      <a:gd name="T54" fmla="*/ 40 w 176"/>
                      <a:gd name="T55" fmla="*/ 146 h 175"/>
                      <a:gd name="T56" fmla="*/ 48 w 176"/>
                      <a:gd name="T57" fmla="*/ 166 h 175"/>
                      <a:gd name="T58" fmla="*/ 66 w 176"/>
                      <a:gd name="T59" fmla="*/ 160 h 175"/>
                      <a:gd name="T60" fmla="*/ 81 w 176"/>
                      <a:gd name="T61" fmla="*/ 175 h 175"/>
                      <a:gd name="T62" fmla="*/ 96 w 176"/>
                      <a:gd name="T63" fmla="*/ 16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5">
                        <a:moveTo>
                          <a:pt x="109" y="161"/>
                        </a:moveTo>
                        <a:cubicBezTo>
                          <a:pt x="115" y="171"/>
                          <a:pt x="115" y="171"/>
                          <a:pt x="115" y="171"/>
                        </a:cubicBezTo>
                        <a:cubicBezTo>
                          <a:pt x="128" y="166"/>
                          <a:pt x="128" y="166"/>
                          <a:pt x="128" y="166"/>
                        </a:cubicBezTo>
                        <a:cubicBezTo>
                          <a:pt x="125" y="154"/>
                          <a:pt x="125" y="154"/>
                          <a:pt x="125" y="154"/>
                        </a:cubicBezTo>
                        <a:cubicBezTo>
                          <a:pt x="128" y="152"/>
                          <a:pt x="132" y="150"/>
                          <a:pt x="135" y="147"/>
                        </a:cubicBezTo>
                        <a:cubicBezTo>
                          <a:pt x="145" y="155"/>
                          <a:pt x="145" y="155"/>
                          <a:pt x="145" y="155"/>
                        </a:cubicBezTo>
                        <a:cubicBezTo>
                          <a:pt x="155" y="145"/>
                          <a:pt x="155" y="145"/>
                          <a:pt x="155" y="145"/>
                        </a:cubicBezTo>
                        <a:cubicBezTo>
                          <a:pt x="148" y="135"/>
                          <a:pt x="148" y="135"/>
                          <a:pt x="148" y="135"/>
                        </a:cubicBezTo>
                        <a:cubicBezTo>
                          <a:pt x="150" y="131"/>
                          <a:pt x="153" y="128"/>
                          <a:pt x="155" y="124"/>
                        </a:cubicBezTo>
                        <a:cubicBezTo>
                          <a:pt x="166" y="127"/>
                          <a:pt x="166" y="127"/>
                          <a:pt x="166" y="127"/>
                        </a:cubicBezTo>
                        <a:cubicBezTo>
                          <a:pt x="172" y="115"/>
                          <a:pt x="172" y="115"/>
                          <a:pt x="172" y="115"/>
                        </a:cubicBezTo>
                        <a:cubicBezTo>
                          <a:pt x="161" y="108"/>
                          <a:pt x="161" y="108"/>
                          <a:pt x="161" y="108"/>
                        </a:cubicBezTo>
                        <a:cubicBezTo>
                          <a:pt x="162" y="104"/>
                          <a:pt x="163" y="100"/>
                          <a:pt x="163" y="96"/>
                        </a:cubicBezTo>
                        <a:cubicBezTo>
                          <a:pt x="175" y="94"/>
                          <a:pt x="175" y="94"/>
                          <a:pt x="175" y="94"/>
                        </a:cubicBezTo>
                        <a:cubicBezTo>
                          <a:pt x="176" y="81"/>
                          <a:pt x="176" y="81"/>
                          <a:pt x="176" y="81"/>
                        </a:cubicBezTo>
                        <a:cubicBezTo>
                          <a:pt x="163" y="78"/>
                          <a:pt x="163" y="78"/>
                          <a:pt x="163" y="78"/>
                        </a:cubicBezTo>
                        <a:cubicBezTo>
                          <a:pt x="162" y="74"/>
                          <a:pt x="162" y="70"/>
                          <a:pt x="160" y="66"/>
                        </a:cubicBezTo>
                        <a:cubicBezTo>
                          <a:pt x="172" y="60"/>
                          <a:pt x="172" y="60"/>
                          <a:pt x="172" y="60"/>
                        </a:cubicBezTo>
                        <a:cubicBezTo>
                          <a:pt x="166" y="48"/>
                          <a:pt x="166" y="48"/>
                          <a:pt x="166" y="48"/>
                        </a:cubicBezTo>
                        <a:cubicBezTo>
                          <a:pt x="154" y="51"/>
                          <a:pt x="154" y="51"/>
                          <a:pt x="154" y="51"/>
                        </a:cubicBezTo>
                        <a:cubicBezTo>
                          <a:pt x="152" y="47"/>
                          <a:pt x="149" y="44"/>
                          <a:pt x="147" y="40"/>
                        </a:cubicBezTo>
                        <a:cubicBezTo>
                          <a:pt x="155" y="30"/>
                          <a:pt x="155" y="30"/>
                          <a:pt x="155" y="30"/>
                        </a:cubicBezTo>
                        <a:cubicBezTo>
                          <a:pt x="146" y="21"/>
                          <a:pt x="146" y="21"/>
                          <a:pt x="146" y="21"/>
                        </a:cubicBezTo>
                        <a:cubicBezTo>
                          <a:pt x="135" y="29"/>
                          <a:pt x="135" y="29"/>
                          <a:pt x="135" y="29"/>
                        </a:cubicBezTo>
                        <a:cubicBezTo>
                          <a:pt x="131" y="26"/>
                          <a:pt x="128" y="24"/>
                          <a:pt x="124" y="22"/>
                        </a:cubicBezTo>
                        <a:cubicBezTo>
                          <a:pt x="128" y="9"/>
                          <a:pt x="128" y="9"/>
                          <a:pt x="128" y="9"/>
                        </a:cubicBezTo>
                        <a:cubicBezTo>
                          <a:pt x="115" y="4"/>
                          <a:pt x="115" y="4"/>
                          <a:pt x="115" y="4"/>
                        </a:cubicBezTo>
                        <a:cubicBezTo>
                          <a:pt x="108" y="15"/>
                          <a:pt x="108" y="15"/>
                          <a:pt x="108" y="15"/>
                        </a:cubicBezTo>
                        <a:cubicBezTo>
                          <a:pt x="104" y="14"/>
                          <a:pt x="100" y="14"/>
                          <a:pt x="96" y="13"/>
                        </a:cubicBezTo>
                        <a:cubicBezTo>
                          <a:pt x="94" y="0"/>
                          <a:pt x="94" y="0"/>
                          <a:pt x="94" y="0"/>
                        </a:cubicBezTo>
                        <a:cubicBezTo>
                          <a:pt x="81" y="0"/>
                          <a:pt x="81" y="0"/>
                          <a:pt x="81" y="0"/>
                        </a:cubicBezTo>
                        <a:cubicBezTo>
                          <a:pt x="79" y="13"/>
                          <a:pt x="79" y="13"/>
                          <a:pt x="79" y="13"/>
                        </a:cubicBezTo>
                        <a:cubicBezTo>
                          <a:pt x="75" y="14"/>
                          <a:pt x="71" y="15"/>
                          <a:pt x="67" y="16"/>
                        </a:cubicBezTo>
                        <a:cubicBezTo>
                          <a:pt x="61" y="4"/>
                          <a:pt x="61" y="4"/>
                          <a:pt x="61" y="4"/>
                        </a:cubicBezTo>
                        <a:cubicBezTo>
                          <a:pt x="48" y="10"/>
                          <a:pt x="48" y="10"/>
                          <a:pt x="48" y="10"/>
                        </a:cubicBezTo>
                        <a:cubicBezTo>
                          <a:pt x="51" y="23"/>
                          <a:pt x="51" y="23"/>
                          <a:pt x="51" y="23"/>
                        </a:cubicBezTo>
                        <a:cubicBezTo>
                          <a:pt x="48" y="24"/>
                          <a:pt x="45" y="26"/>
                          <a:pt x="42" y="29"/>
                        </a:cubicBezTo>
                        <a:cubicBezTo>
                          <a:pt x="31" y="21"/>
                          <a:pt x="31" y="21"/>
                          <a:pt x="31" y="21"/>
                        </a:cubicBezTo>
                        <a:cubicBezTo>
                          <a:pt x="22" y="30"/>
                          <a:pt x="22" y="30"/>
                          <a:pt x="22" y="30"/>
                        </a:cubicBezTo>
                        <a:cubicBezTo>
                          <a:pt x="29" y="42"/>
                          <a:pt x="29" y="42"/>
                          <a:pt x="29" y="42"/>
                        </a:cubicBezTo>
                        <a:cubicBezTo>
                          <a:pt x="26" y="45"/>
                          <a:pt x="24" y="48"/>
                          <a:pt x="22" y="52"/>
                        </a:cubicBezTo>
                        <a:cubicBezTo>
                          <a:pt x="10" y="48"/>
                          <a:pt x="10" y="48"/>
                          <a:pt x="10" y="48"/>
                        </a:cubicBezTo>
                        <a:cubicBezTo>
                          <a:pt x="5" y="59"/>
                          <a:pt x="5" y="59"/>
                          <a:pt x="5" y="59"/>
                        </a:cubicBezTo>
                        <a:cubicBezTo>
                          <a:pt x="16" y="66"/>
                          <a:pt x="16" y="66"/>
                          <a:pt x="16" y="66"/>
                        </a:cubicBezTo>
                        <a:cubicBezTo>
                          <a:pt x="15" y="70"/>
                          <a:pt x="14" y="75"/>
                          <a:pt x="14" y="79"/>
                        </a:cubicBezTo>
                        <a:cubicBezTo>
                          <a:pt x="0" y="81"/>
                          <a:pt x="0" y="81"/>
                          <a:pt x="0" y="81"/>
                        </a:cubicBezTo>
                        <a:cubicBezTo>
                          <a:pt x="0" y="94"/>
                          <a:pt x="0" y="94"/>
                          <a:pt x="0" y="94"/>
                        </a:cubicBezTo>
                        <a:cubicBezTo>
                          <a:pt x="13" y="96"/>
                          <a:pt x="13" y="96"/>
                          <a:pt x="13" y="96"/>
                        </a:cubicBezTo>
                        <a:cubicBezTo>
                          <a:pt x="14" y="100"/>
                          <a:pt x="15" y="105"/>
                          <a:pt x="16" y="109"/>
                        </a:cubicBezTo>
                        <a:cubicBezTo>
                          <a:pt x="5" y="115"/>
                          <a:pt x="5" y="115"/>
                          <a:pt x="5" y="115"/>
                        </a:cubicBezTo>
                        <a:cubicBezTo>
                          <a:pt x="9" y="127"/>
                          <a:pt x="9" y="127"/>
                          <a:pt x="9" y="127"/>
                        </a:cubicBezTo>
                        <a:cubicBezTo>
                          <a:pt x="22" y="124"/>
                          <a:pt x="22" y="124"/>
                          <a:pt x="22" y="124"/>
                        </a:cubicBezTo>
                        <a:cubicBezTo>
                          <a:pt x="24" y="128"/>
                          <a:pt x="27" y="131"/>
                          <a:pt x="29" y="135"/>
                        </a:cubicBezTo>
                        <a:cubicBezTo>
                          <a:pt x="21" y="145"/>
                          <a:pt x="21" y="145"/>
                          <a:pt x="21" y="145"/>
                        </a:cubicBezTo>
                        <a:cubicBezTo>
                          <a:pt x="31" y="154"/>
                          <a:pt x="31" y="154"/>
                          <a:pt x="31" y="154"/>
                        </a:cubicBezTo>
                        <a:cubicBezTo>
                          <a:pt x="40" y="146"/>
                          <a:pt x="40" y="146"/>
                          <a:pt x="40" y="146"/>
                        </a:cubicBezTo>
                        <a:cubicBezTo>
                          <a:pt x="44" y="149"/>
                          <a:pt x="48" y="152"/>
                          <a:pt x="52" y="154"/>
                        </a:cubicBezTo>
                        <a:cubicBezTo>
                          <a:pt x="48" y="166"/>
                          <a:pt x="48" y="166"/>
                          <a:pt x="48" y="166"/>
                        </a:cubicBezTo>
                        <a:cubicBezTo>
                          <a:pt x="60" y="171"/>
                          <a:pt x="60" y="171"/>
                          <a:pt x="60" y="171"/>
                        </a:cubicBezTo>
                        <a:cubicBezTo>
                          <a:pt x="66" y="160"/>
                          <a:pt x="66" y="160"/>
                          <a:pt x="66" y="160"/>
                        </a:cubicBezTo>
                        <a:cubicBezTo>
                          <a:pt x="70" y="161"/>
                          <a:pt x="75" y="162"/>
                          <a:pt x="80" y="163"/>
                        </a:cubicBezTo>
                        <a:cubicBezTo>
                          <a:pt x="81" y="175"/>
                          <a:pt x="81" y="175"/>
                          <a:pt x="81" y="175"/>
                        </a:cubicBezTo>
                        <a:cubicBezTo>
                          <a:pt x="95" y="175"/>
                          <a:pt x="95" y="175"/>
                          <a:pt x="95" y="175"/>
                        </a:cubicBezTo>
                        <a:cubicBezTo>
                          <a:pt x="96" y="163"/>
                          <a:pt x="96" y="163"/>
                          <a:pt x="96" y="163"/>
                        </a:cubicBezTo>
                      </a:path>
                    </a:pathLst>
                  </a:custGeom>
                  <a:solidFill>
                    <a:schemeClr val="bg1"/>
                  </a:solidFill>
                  <a:ln w="9525" cap="rnd">
                    <a:solidFill>
                      <a:srgbClr val="0098CC"/>
                    </a:solidFill>
                    <a:prstDash val="solid"/>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113" name="Oval 19">
                    <a:extLst>
                      <a:ext uri="{FF2B5EF4-FFF2-40B4-BE49-F238E27FC236}">
                        <a16:creationId xmlns:a16="http://schemas.microsoft.com/office/drawing/2014/main" id="{B4FF8393-39FD-4007-AC6A-2A91C08494EC}"/>
                      </a:ext>
                    </a:extLst>
                  </p:cNvPr>
                  <p:cNvSpPr>
                    <a:spLocks noChangeArrowheads="1"/>
                  </p:cNvSpPr>
                  <p:nvPr/>
                </p:nvSpPr>
                <p:spPr bwMode="auto">
                  <a:xfrm>
                    <a:off x="650324" y="5127332"/>
                    <a:ext cx="931702" cy="938063"/>
                  </a:xfrm>
                  <a:prstGeom prst="ellipse">
                    <a:avLst/>
                  </a:prstGeom>
                  <a:solidFill>
                    <a:schemeClr val="bg1"/>
                  </a:solidFill>
                  <a:ln w="9525" cap="rnd">
                    <a:solidFill>
                      <a:srgbClr val="0098CC"/>
                    </a:solidFill>
                    <a:prstDash val="dashDot"/>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sp>
              <p:nvSpPr>
                <p:cNvPr id="111" name="Oval 18">
                  <a:extLst>
                    <a:ext uri="{FF2B5EF4-FFF2-40B4-BE49-F238E27FC236}">
                      <a16:creationId xmlns:a16="http://schemas.microsoft.com/office/drawing/2014/main" id="{D5547AE1-F3EB-4A81-93D2-3F29E56F7910}"/>
                    </a:ext>
                  </a:extLst>
                </p:cNvPr>
                <p:cNvSpPr>
                  <a:spLocks noChangeArrowheads="1"/>
                </p:cNvSpPr>
                <p:nvPr/>
              </p:nvSpPr>
              <p:spPr bwMode="auto">
                <a:xfrm>
                  <a:off x="710739" y="5187753"/>
                  <a:ext cx="810867" cy="817228"/>
                </a:xfrm>
                <a:prstGeom prst="ellipse">
                  <a:avLst/>
                </a:prstGeom>
                <a:solidFill>
                  <a:schemeClr val="bg1"/>
                </a:solidFill>
                <a:ln w="9525" cap="rnd">
                  <a:solidFill>
                    <a:srgbClr val="0098CC"/>
                  </a:solid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cxnSp>
            <p:nvCxnSpPr>
              <p:cNvPr id="79" name="Straight Connector 78">
                <a:extLst>
                  <a:ext uri="{FF2B5EF4-FFF2-40B4-BE49-F238E27FC236}">
                    <a16:creationId xmlns:a16="http://schemas.microsoft.com/office/drawing/2014/main" id="{1C868AFB-AF31-421A-AC30-215AA06C3FEB}"/>
                  </a:ext>
                </a:extLst>
              </p:cNvPr>
              <p:cNvCxnSpPr>
                <a:stCxn id="61" idx="15"/>
              </p:cNvCxnSpPr>
              <p:nvPr/>
            </p:nvCxnSpPr>
            <p:spPr bwMode="auto">
              <a:xfrm flipV="1">
                <a:off x="4700428" y="6035997"/>
                <a:ext cx="280967" cy="529"/>
              </a:xfrm>
              <a:prstGeom prst="line">
                <a:avLst/>
              </a:prstGeom>
              <a:ln w="38100">
                <a:solidFill>
                  <a:schemeClr val="tx1"/>
                </a:solidFill>
              </a:ln>
            </p:spPr>
          </p:cxnSp>
          <p:grpSp>
            <p:nvGrpSpPr>
              <p:cNvPr id="80" name="Group 79">
                <a:extLst>
                  <a:ext uri="{FF2B5EF4-FFF2-40B4-BE49-F238E27FC236}">
                    <a16:creationId xmlns:a16="http://schemas.microsoft.com/office/drawing/2014/main" id="{A56FED31-001A-40D8-A6E0-06149CAE9CAB}"/>
                  </a:ext>
                </a:extLst>
              </p:cNvPr>
              <p:cNvGrpSpPr/>
              <p:nvPr/>
            </p:nvGrpSpPr>
            <p:grpSpPr>
              <a:xfrm>
                <a:off x="3598737" y="4692664"/>
                <a:ext cx="155049" cy="154302"/>
                <a:chOff x="456349" y="4939723"/>
                <a:chExt cx="1319647" cy="1313288"/>
              </a:xfrm>
            </p:grpSpPr>
            <p:grpSp>
              <p:nvGrpSpPr>
                <p:cNvPr id="106" name="Group 105">
                  <a:extLst>
                    <a:ext uri="{FF2B5EF4-FFF2-40B4-BE49-F238E27FC236}">
                      <a16:creationId xmlns:a16="http://schemas.microsoft.com/office/drawing/2014/main" id="{0BCCE908-3D02-4CC5-9C0B-FB0D3AB8222C}"/>
                    </a:ext>
                  </a:extLst>
                </p:cNvPr>
                <p:cNvGrpSpPr/>
                <p:nvPr/>
              </p:nvGrpSpPr>
              <p:grpSpPr>
                <a:xfrm>
                  <a:off x="456349" y="4939723"/>
                  <a:ext cx="1319647" cy="1313288"/>
                  <a:chOff x="456349" y="4939723"/>
                  <a:chExt cx="1319647" cy="1313288"/>
                </a:xfrm>
              </p:grpSpPr>
              <p:sp>
                <p:nvSpPr>
                  <p:cNvPr id="108" name="Freeform 17">
                    <a:extLst>
                      <a:ext uri="{FF2B5EF4-FFF2-40B4-BE49-F238E27FC236}">
                        <a16:creationId xmlns:a16="http://schemas.microsoft.com/office/drawing/2014/main" id="{3E861977-46EC-4F8F-9AB1-D546B93733DD}"/>
                      </a:ext>
                    </a:extLst>
                  </p:cNvPr>
                  <p:cNvSpPr>
                    <a:spLocks/>
                  </p:cNvSpPr>
                  <p:nvPr/>
                </p:nvSpPr>
                <p:spPr bwMode="auto">
                  <a:xfrm>
                    <a:off x="456349" y="4939723"/>
                    <a:ext cx="1319647" cy="1313288"/>
                  </a:xfrm>
                  <a:custGeom>
                    <a:avLst/>
                    <a:gdLst>
                      <a:gd name="T0" fmla="*/ 115 w 176"/>
                      <a:gd name="T1" fmla="*/ 171 h 175"/>
                      <a:gd name="T2" fmla="*/ 125 w 176"/>
                      <a:gd name="T3" fmla="*/ 154 h 175"/>
                      <a:gd name="T4" fmla="*/ 145 w 176"/>
                      <a:gd name="T5" fmla="*/ 155 h 175"/>
                      <a:gd name="T6" fmla="*/ 148 w 176"/>
                      <a:gd name="T7" fmla="*/ 135 h 175"/>
                      <a:gd name="T8" fmla="*/ 166 w 176"/>
                      <a:gd name="T9" fmla="*/ 127 h 175"/>
                      <a:gd name="T10" fmla="*/ 161 w 176"/>
                      <a:gd name="T11" fmla="*/ 108 h 175"/>
                      <a:gd name="T12" fmla="*/ 175 w 176"/>
                      <a:gd name="T13" fmla="*/ 94 h 175"/>
                      <a:gd name="T14" fmla="*/ 163 w 176"/>
                      <a:gd name="T15" fmla="*/ 78 h 175"/>
                      <a:gd name="T16" fmla="*/ 172 w 176"/>
                      <a:gd name="T17" fmla="*/ 60 h 175"/>
                      <a:gd name="T18" fmla="*/ 154 w 176"/>
                      <a:gd name="T19" fmla="*/ 51 h 175"/>
                      <a:gd name="T20" fmla="*/ 155 w 176"/>
                      <a:gd name="T21" fmla="*/ 30 h 175"/>
                      <a:gd name="T22" fmla="*/ 135 w 176"/>
                      <a:gd name="T23" fmla="*/ 29 h 175"/>
                      <a:gd name="T24" fmla="*/ 128 w 176"/>
                      <a:gd name="T25" fmla="*/ 9 h 175"/>
                      <a:gd name="T26" fmla="*/ 108 w 176"/>
                      <a:gd name="T27" fmla="*/ 15 h 175"/>
                      <a:gd name="T28" fmla="*/ 94 w 176"/>
                      <a:gd name="T29" fmla="*/ 0 h 175"/>
                      <a:gd name="T30" fmla="*/ 79 w 176"/>
                      <a:gd name="T31" fmla="*/ 13 h 175"/>
                      <a:gd name="T32" fmla="*/ 61 w 176"/>
                      <a:gd name="T33" fmla="*/ 4 h 175"/>
                      <a:gd name="T34" fmla="*/ 51 w 176"/>
                      <a:gd name="T35" fmla="*/ 23 h 175"/>
                      <a:gd name="T36" fmla="*/ 31 w 176"/>
                      <a:gd name="T37" fmla="*/ 21 h 175"/>
                      <a:gd name="T38" fmla="*/ 29 w 176"/>
                      <a:gd name="T39" fmla="*/ 42 h 175"/>
                      <a:gd name="T40" fmla="*/ 10 w 176"/>
                      <a:gd name="T41" fmla="*/ 48 h 175"/>
                      <a:gd name="T42" fmla="*/ 16 w 176"/>
                      <a:gd name="T43" fmla="*/ 66 h 175"/>
                      <a:gd name="T44" fmla="*/ 0 w 176"/>
                      <a:gd name="T45" fmla="*/ 81 h 175"/>
                      <a:gd name="T46" fmla="*/ 13 w 176"/>
                      <a:gd name="T47" fmla="*/ 96 h 175"/>
                      <a:gd name="T48" fmla="*/ 5 w 176"/>
                      <a:gd name="T49" fmla="*/ 115 h 175"/>
                      <a:gd name="T50" fmla="*/ 22 w 176"/>
                      <a:gd name="T51" fmla="*/ 124 h 175"/>
                      <a:gd name="T52" fmla="*/ 21 w 176"/>
                      <a:gd name="T53" fmla="*/ 145 h 175"/>
                      <a:gd name="T54" fmla="*/ 40 w 176"/>
                      <a:gd name="T55" fmla="*/ 146 h 175"/>
                      <a:gd name="T56" fmla="*/ 48 w 176"/>
                      <a:gd name="T57" fmla="*/ 166 h 175"/>
                      <a:gd name="T58" fmla="*/ 66 w 176"/>
                      <a:gd name="T59" fmla="*/ 160 h 175"/>
                      <a:gd name="T60" fmla="*/ 81 w 176"/>
                      <a:gd name="T61" fmla="*/ 175 h 175"/>
                      <a:gd name="T62" fmla="*/ 96 w 176"/>
                      <a:gd name="T63" fmla="*/ 16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5">
                        <a:moveTo>
                          <a:pt x="109" y="161"/>
                        </a:moveTo>
                        <a:cubicBezTo>
                          <a:pt x="115" y="171"/>
                          <a:pt x="115" y="171"/>
                          <a:pt x="115" y="171"/>
                        </a:cubicBezTo>
                        <a:cubicBezTo>
                          <a:pt x="128" y="166"/>
                          <a:pt x="128" y="166"/>
                          <a:pt x="128" y="166"/>
                        </a:cubicBezTo>
                        <a:cubicBezTo>
                          <a:pt x="125" y="154"/>
                          <a:pt x="125" y="154"/>
                          <a:pt x="125" y="154"/>
                        </a:cubicBezTo>
                        <a:cubicBezTo>
                          <a:pt x="128" y="152"/>
                          <a:pt x="132" y="150"/>
                          <a:pt x="135" y="147"/>
                        </a:cubicBezTo>
                        <a:cubicBezTo>
                          <a:pt x="145" y="155"/>
                          <a:pt x="145" y="155"/>
                          <a:pt x="145" y="155"/>
                        </a:cubicBezTo>
                        <a:cubicBezTo>
                          <a:pt x="155" y="145"/>
                          <a:pt x="155" y="145"/>
                          <a:pt x="155" y="145"/>
                        </a:cubicBezTo>
                        <a:cubicBezTo>
                          <a:pt x="148" y="135"/>
                          <a:pt x="148" y="135"/>
                          <a:pt x="148" y="135"/>
                        </a:cubicBezTo>
                        <a:cubicBezTo>
                          <a:pt x="150" y="131"/>
                          <a:pt x="153" y="128"/>
                          <a:pt x="155" y="124"/>
                        </a:cubicBezTo>
                        <a:cubicBezTo>
                          <a:pt x="166" y="127"/>
                          <a:pt x="166" y="127"/>
                          <a:pt x="166" y="127"/>
                        </a:cubicBezTo>
                        <a:cubicBezTo>
                          <a:pt x="172" y="115"/>
                          <a:pt x="172" y="115"/>
                          <a:pt x="172" y="115"/>
                        </a:cubicBezTo>
                        <a:cubicBezTo>
                          <a:pt x="161" y="108"/>
                          <a:pt x="161" y="108"/>
                          <a:pt x="161" y="108"/>
                        </a:cubicBezTo>
                        <a:cubicBezTo>
                          <a:pt x="162" y="104"/>
                          <a:pt x="163" y="100"/>
                          <a:pt x="163" y="96"/>
                        </a:cubicBezTo>
                        <a:cubicBezTo>
                          <a:pt x="175" y="94"/>
                          <a:pt x="175" y="94"/>
                          <a:pt x="175" y="94"/>
                        </a:cubicBezTo>
                        <a:cubicBezTo>
                          <a:pt x="176" y="81"/>
                          <a:pt x="176" y="81"/>
                          <a:pt x="176" y="81"/>
                        </a:cubicBezTo>
                        <a:cubicBezTo>
                          <a:pt x="163" y="78"/>
                          <a:pt x="163" y="78"/>
                          <a:pt x="163" y="78"/>
                        </a:cubicBezTo>
                        <a:cubicBezTo>
                          <a:pt x="162" y="74"/>
                          <a:pt x="162" y="70"/>
                          <a:pt x="160" y="66"/>
                        </a:cubicBezTo>
                        <a:cubicBezTo>
                          <a:pt x="172" y="60"/>
                          <a:pt x="172" y="60"/>
                          <a:pt x="172" y="60"/>
                        </a:cubicBezTo>
                        <a:cubicBezTo>
                          <a:pt x="166" y="48"/>
                          <a:pt x="166" y="48"/>
                          <a:pt x="166" y="48"/>
                        </a:cubicBezTo>
                        <a:cubicBezTo>
                          <a:pt x="154" y="51"/>
                          <a:pt x="154" y="51"/>
                          <a:pt x="154" y="51"/>
                        </a:cubicBezTo>
                        <a:cubicBezTo>
                          <a:pt x="152" y="47"/>
                          <a:pt x="149" y="44"/>
                          <a:pt x="147" y="40"/>
                        </a:cubicBezTo>
                        <a:cubicBezTo>
                          <a:pt x="155" y="30"/>
                          <a:pt x="155" y="30"/>
                          <a:pt x="155" y="30"/>
                        </a:cubicBezTo>
                        <a:cubicBezTo>
                          <a:pt x="146" y="21"/>
                          <a:pt x="146" y="21"/>
                          <a:pt x="146" y="21"/>
                        </a:cubicBezTo>
                        <a:cubicBezTo>
                          <a:pt x="135" y="29"/>
                          <a:pt x="135" y="29"/>
                          <a:pt x="135" y="29"/>
                        </a:cubicBezTo>
                        <a:cubicBezTo>
                          <a:pt x="131" y="26"/>
                          <a:pt x="128" y="24"/>
                          <a:pt x="124" y="22"/>
                        </a:cubicBezTo>
                        <a:cubicBezTo>
                          <a:pt x="128" y="9"/>
                          <a:pt x="128" y="9"/>
                          <a:pt x="128" y="9"/>
                        </a:cubicBezTo>
                        <a:cubicBezTo>
                          <a:pt x="115" y="4"/>
                          <a:pt x="115" y="4"/>
                          <a:pt x="115" y="4"/>
                        </a:cubicBezTo>
                        <a:cubicBezTo>
                          <a:pt x="108" y="15"/>
                          <a:pt x="108" y="15"/>
                          <a:pt x="108" y="15"/>
                        </a:cubicBezTo>
                        <a:cubicBezTo>
                          <a:pt x="104" y="14"/>
                          <a:pt x="100" y="14"/>
                          <a:pt x="96" y="13"/>
                        </a:cubicBezTo>
                        <a:cubicBezTo>
                          <a:pt x="94" y="0"/>
                          <a:pt x="94" y="0"/>
                          <a:pt x="94" y="0"/>
                        </a:cubicBezTo>
                        <a:cubicBezTo>
                          <a:pt x="81" y="0"/>
                          <a:pt x="81" y="0"/>
                          <a:pt x="81" y="0"/>
                        </a:cubicBezTo>
                        <a:cubicBezTo>
                          <a:pt x="79" y="13"/>
                          <a:pt x="79" y="13"/>
                          <a:pt x="79" y="13"/>
                        </a:cubicBezTo>
                        <a:cubicBezTo>
                          <a:pt x="75" y="14"/>
                          <a:pt x="71" y="15"/>
                          <a:pt x="67" y="16"/>
                        </a:cubicBezTo>
                        <a:cubicBezTo>
                          <a:pt x="61" y="4"/>
                          <a:pt x="61" y="4"/>
                          <a:pt x="61" y="4"/>
                        </a:cubicBezTo>
                        <a:cubicBezTo>
                          <a:pt x="48" y="10"/>
                          <a:pt x="48" y="10"/>
                          <a:pt x="48" y="10"/>
                        </a:cubicBezTo>
                        <a:cubicBezTo>
                          <a:pt x="51" y="23"/>
                          <a:pt x="51" y="23"/>
                          <a:pt x="51" y="23"/>
                        </a:cubicBezTo>
                        <a:cubicBezTo>
                          <a:pt x="48" y="24"/>
                          <a:pt x="45" y="26"/>
                          <a:pt x="42" y="29"/>
                        </a:cubicBezTo>
                        <a:cubicBezTo>
                          <a:pt x="31" y="21"/>
                          <a:pt x="31" y="21"/>
                          <a:pt x="31" y="21"/>
                        </a:cubicBezTo>
                        <a:cubicBezTo>
                          <a:pt x="22" y="30"/>
                          <a:pt x="22" y="30"/>
                          <a:pt x="22" y="30"/>
                        </a:cubicBezTo>
                        <a:cubicBezTo>
                          <a:pt x="29" y="42"/>
                          <a:pt x="29" y="42"/>
                          <a:pt x="29" y="42"/>
                        </a:cubicBezTo>
                        <a:cubicBezTo>
                          <a:pt x="26" y="45"/>
                          <a:pt x="24" y="48"/>
                          <a:pt x="22" y="52"/>
                        </a:cubicBezTo>
                        <a:cubicBezTo>
                          <a:pt x="10" y="48"/>
                          <a:pt x="10" y="48"/>
                          <a:pt x="10" y="48"/>
                        </a:cubicBezTo>
                        <a:cubicBezTo>
                          <a:pt x="5" y="59"/>
                          <a:pt x="5" y="59"/>
                          <a:pt x="5" y="59"/>
                        </a:cubicBezTo>
                        <a:cubicBezTo>
                          <a:pt x="16" y="66"/>
                          <a:pt x="16" y="66"/>
                          <a:pt x="16" y="66"/>
                        </a:cubicBezTo>
                        <a:cubicBezTo>
                          <a:pt x="15" y="70"/>
                          <a:pt x="14" y="75"/>
                          <a:pt x="14" y="79"/>
                        </a:cubicBezTo>
                        <a:cubicBezTo>
                          <a:pt x="0" y="81"/>
                          <a:pt x="0" y="81"/>
                          <a:pt x="0" y="81"/>
                        </a:cubicBezTo>
                        <a:cubicBezTo>
                          <a:pt x="0" y="94"/>
                          <a:pt x="0" y="94"/>
                          <a:pt x="0" y="94"/>
                        </a:cubicBezTo>
                        <a:cubicBezTo>
                          <a:pt x="13" y="96"/>
                          <a:pt x="13" y="96"/>
                          <a:pt x="13" y="96"/>
                        </a:cubicBezTo>
                        <a:cubicBezTo>
                          <a:pt x="14" y="100"/>
                          <a:pt x="15" y="105"/>
                          <a:pt x="16" y="109"/>
                        </a:cubicBezTo>
                        <a:cubicBezTo>
                          <a:pt x="5" y="115"/>
                          <a:pt x="5" y="115"/>
                          <a:pt x="5" y="115"/>
                        </a:cubicBezTo>
                        <a:cubicBezTo>
                          <a:pt x="9" y="127"/>
                          <a:pt x="9" y="127"/>
                          <a:pt x="9" y="127"/>
                        </a:cubicBezTo>
                        <a:cubicBezTo>
                          <a:pt x="22" y="124"/>
                          <a:pt x="22" y="124"/>
                          <a:pt x="22" y="124"/>
                        </a:cubicBezTo>
                        <a:cubicBezTo>
                          <a:pt x="24" y="128"/>
                          <a:pt x="27" y="131"/>
                          <a:pt x="29" y="135"/>
                        </a:cubicBezTo>
                        <a:cubicBezTo>
                          <a:pt x="21" y="145"/>
                          <a:pt x="21" y="145"/>
                          <a:pt x="21" y="145"/>
                        </a:cubicBezTo>
                        <a:cubicBezTo>
                          <a:pt x="31" y="154"/>
                          <a:pt x="31" y="154"/>
                          <a:pt x="31" y="154"/>
                        </a:cubicBezTo>
                        <a:cubicBezTo>
                          <a:pt x="40" y="146"/>
                          <a:pt x="40" y="146"/>
                          <a:pt x="40" y="146"/>
                        </a:cubicBezTo>
                        <a:cubicBezTo>
                          <a:pt x="44" y="149"/>
                          <a:pt x="48" y="152"/>
                          <a:pt x="52" y="154"/>
                        </a:cubicBezTo>
                        <a:cubicBezTo>
                          <a:pt x="48" y="166"/>
                          <a:pt x="48" y="166"/>
                          <a:pt x="48" y="166"/>
                        </a:cubicBezTo>
                        <a:cubicBezTo>
                          <a:pt x="60" y="171"/>
                          <a:pt x="60" y="171"/>
                          <a:pt x="60" y="171"/>
                        </a:cubicBezTo>
                        <a:cubicBezTo>
                          <a:pt x="66" y="160"/>
                          <a:pt x="66" y="160"/>
                          <a:pt x="66" y="160"/>
                        </a:cubicBezTo>
                        <a:cubicBezTo>
                          <a:pt x="70" y="161"/>
                          <a:pt x="75" y="162"/>
                          <a:pt x="80" y="163"/>
                        </a:cubicBezTo>
                        <a:cubicBezTo>
                          <a:pt x="81" y="175"/>
                          <a:pt x="81" y="175"/>
                          <a:pt x="81" y="175"/>
                        </a:cubicBezTo>
                        <a:cubicBezTo>
                          <a:pt x="95" y="175"/>
                          <a:pt x="95" y="175"/>
                          <a:pt x="95" y="175"/>
                        </a:cubicBezTo>
                        <a:cubicBezTo>
                          <a:pt x="96" y="163"/>
                          <a:pt x="96" y="163"/>
                          <a:pt x="96" y="163"/>
                        </a:cubicBezTo>
                      </a:path>
                    </a:pathLst>
                  </a:custGeom>
                  <a:solidFill>
                    <a:schemeClr val="bg1"/>
                  </a:solidFill>
                  <a:ln w="3175" cap="rnd">
                    <a:solidFill>
                      <a:srgbClr val="0098CC"/>
                    </a:solidFill>
                    <a:prstDash val="solid"/>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109" name="Oval 19">
                    <a:extLst>
                      <a:ext uri="{FF2B5EF4-FFF2-40B4-BE49-F238E27FC236}">
                        <a16:creationId xmlns:a16="http://schemas.microsoft.com/office/drawing/2014/main" id="{DDC649E1-73CA-446E-BFB2-C84F1E4D8D12}"/>
                      </a:ext>
                    </a:extLst>
                  </p:cNvPr>
                  <p:cNvSpPr>
                    <a:spLocks noChangeArrowheads="1"/>
                  </p:cNvSpPr>
                  <p:nvPr/>
                </p:nvSpPr>
                <p:spPr bwMode="auto">
                  <a:xfrm>
                    <a:off x="650324" y="5127332"/>
                    <a:ext cx="931702" cy="938063"/>
                  </a:xfrm>
                  <a:prstGeom prst="ellipse">
                    <a:avLst/>
                  </a:prstGeom>
                  <a:solidFill>
                    <a:schemeClr val="bg1"/>
                  </a:solidFill>
                  <a:ln w="3175" cap="rnd">
                    <a:solidFill>
                      <a:srgbClr val="0098CC"/>
                    </a:solidFill>
                    <a:prstDash val="dashDot"/>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sp>
              <p:nvSpPr>
                <p:cNvPr id="107" name="Oval 18">
                  <a:extLst>
                    <a:ext uri="{FF2B5EF4-FFF2-40B4-BE49-F238E27FC236}">
                      <a16:creationId xmlns:a16="http://schemas.microsoft.com/office/drawing/2014/main" id="{160CF04C-B6F2-4575-81CB-93537DF300E7}"/>
                    </a:ext>
                  </a:extLst>
                </p:cNvPr>
                <p:cNvSpPr>
                  <a:spLocks noChangeArrowheads="1"/>
                </p:cNvSpPr>
                <p:nvPr/>
              </p:nvSpPr>
              <p:spPr bwMode="auto">
                <a:xfrm>
                  <a:off x="710739" y="5187753"/>
                  <a:ext cx="810867" cy="817228"/>
                </a:xfrm>
                <a:prstGeom prst="ellipse">
                  <a:avLst/>
                </a:prstGeom>
                <a:solidFill>
                  <a:schemeClr val="bg1"/>
                </a:solidFill>
                <a:ln w="3175" cap="rnd">
                  <a:solidFill>
                    <a:srgbClr val="0098CC"/>
                  </a:solid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grpSp>
            <p:nvGrpSpPr>
              <p:cNvPr id="81" name="Group 80">
                <a:extLst>
                  <a:ext uri="{FF2B5EF4-FFF2-40B4-BE49-F238E27FC236}">
                    <a16:creationId xmlns:a16="http://schemas.microsoft.com/office/drawing/2014/main" id="{00BCA9BB-D4F7-4423-A821-5464D7F1D2B9}"/>
                  </a:ext>
                </a:extLst>
              </p:cNvPr>
              <p:cNvGrpSpPr/>
              <p:nvPr/>
            </p:nvGrpSpPr>
            <p:grpSpPr>
              <a:xfrm>
                <a:off x="3766864" y="4662003"/>
                <a:ext cx="210336" cy="209323"/>
                <a:chOff x="456349" y="4939723"/>
                <a:chExt cx="1319647" cy="1313288"/>
              </a:xfrm>
            </p:grpSpPr>
            <p:grpSp>
              <p:nvGrpSpPr>
                <p:cNvPr id="102" name="Group 101">
                  <a:extLst>
                    <a:ext uri="{FF2B5EF4-FFF2-40B4-BE49-F238E27FC236}">
                      <a16:creationId xmlns:a16="http://schemas.microsoft.com/office/drawing/2014/main" id="{A7A0888F-D692-41ED-B2F0-FD33F4CC617E}"/>
                    </a:ext>
                  </a:extLst>
                </p:cNvPr>
                <p:cNvGrpSpPr/>
                <p:nvPr/>
              </p:nvGrpSpPr>
              <p:grpSpPr>
                <a:xfrm>
                  <a:off x="456349" y="4939723"/>
                  <a:ext cx="1319647" cy="1313288"/>
                  <a:chOff x="456349" y="4939723"/>
                  <a:chExt cx="1319647" cy="1313288"/>
                </a:xfrm>
              </p:grpSpPr>
              <p:sp>
                <p:nvSpPr>
                  <p:cNvPr id="104" name="Freeform 17">
                    <a:extLst>
                      <a:ext uri="{FF2B5EF4-FFF2-40B4-BE49-F238E27FC236}">
                        <a16:creationId xmlns:a16="http://schemas.microsoft.com/office/drawing/2014/main" id="{8113096C-3FE6-448F-929E-82FABBEC1A6F}"/>
                      </a:ext>
                    </a:extLst>
                  </p:cNvPr>
                  <p:cNvSpPr>
                    <a:spLocks/>
                  </p:cNvSpPr>
                  <p:nvPr/>
                </p:nvSpPr>
                <p:spPr bwMode="auto">
                  <a:xfrm>
                    <a:off x="456349" y="4939723"/>
                    <a:ext cx="1319647" cy="1313288"/>
                  </a:xfrm>
                  <a:custGeom>
                    <a:avLst/>
                    <a:gdLst>
                      <a:gd name="T0" fmla="*/ 115 w 176"/>
                      <a:gd name="T1" fmla="*/ 171 h 175"/>
                      <a:gd name="T2" fmla="*/ 125 w 176"/>
                      <a:gd name="T3" fmla="*/ 154 h 175"/>
                      <a:gd name="T4" fmla="*/ 145 w 176"/>
                      <a:gd name="T5" fmla="*/ 155 h 175"/>
                      <a:gd name="T6" fmla="*/ 148 w 176"/>
                      <a:gd name="T7" fmla="*/ 135 h 175"/>
                      <a:gd name="T8" fmla="*/ 166 w 176"/>
                      <a:gd name="T9" fmla="*/ 127 h 175"/>
                      <a:gd name="T10" fmla="*/ 161 w 176"/>
                      <a:gd name="T11" fmla="*/ 108 h 175"/>
                      <a:gd name="T12" fmla="*/ 175 w 176"/>
                      <a:gd name="T13" fmla="*/ 94 h 175"/>
                      <a:gd name="T14" fmla="*/ 163 w 176"/>
                      <a:gd name="T15" fmla="*/ 78 h 175"/>
                      <a:gd name="T16" fmla="*/ 172 w 176"/>
                      <a:gd name="T17" fmla="*/ 60 h 175"/>
                      <a:gd name="T18" fmla="*/ 154 w 176"/>
                      <a:gd name="T19" fmla="*/ 51 h 175"/>
                      <a:gd name="T20" fmla="*/ 155 w 176"/>
                      <a:gd name="T21" fmla="*/ 30 h 175"/>
                      <a:gd name="T22" fmla="*/ 135 w 176"/>
                      <a:gd name="T23" fmla="*/ 29 h 175"/>
                      <a:gd name="T24" fmla="*/ 128 w 176"/>
                      <a:gd name="T25" fmla="*/ 9 h 175"/>
                      <a:gd name="T26" fmla="*/ 108 w 176"/>
                      <a:gd name="T27" fmla="*/ 15 h 175"/>
                      <a:gd name="T28" fmla="*/ 94 w 176"/>
                      <a:gd name="T29" fmla="*/ 0 h 175"/>
                      <a:gd name="T30" fmla="*/ 79 w 176"/>
                      <a:gd name="T31" fmla="*/ 13 h 175"/>
                      <a:gd name="T32" fmla="*/ 61 w 176"/>
                      <a:gd name="T33" fmla="*/ 4 h 175"/>
                      <a:gd name="T34" fmla="*/ 51 w 176"/>
                      <a:gd name="T35" fmla="*/ 23 h 175"/>
                      <a:gd name="T36" fmla="*/ 31 w 176"/>
                      <a:gd name="T37" fmla="*/ 21 h 175"/>
                      <a:gd name="T38" fmla="*/ 29 w 176"/>
                      <a:gd name="T39" fmla="*/ 42 h 175"/>
                      <a:gd name="T40" fmla="*/ 10 w 176"/>
                      <a:gd name="T41" fmla="*/ 48 h 175"/>
                      <a:gd name="T42" fmla="*/ 16 w 176"/>
                      <a:gd name="T43" fmla="*/ 66 h 175"/>
                      <a:gd name="T44" fmla="*/ 0 w 176"/>
                      <a:gd name="T45" fmla="*/ 81 h 175"/>
                      <a:gd name="T46" fmla="*/ 13 w 176"/>
                      <a:gd name="T47" fmla="*/ 96 h 175"/>
                      <a:gd name="T48" fmla="*/ 5 w 176"/>
                      <a:gd name="T49" fmla="*/ 115 h 175"/>
                      <a:gd name="T50" fmla="*/ 22 w 176"/>
                      <a:gd name="T51" fmla="*/ 124 h 175"/>
                      <a:gd name="T52" fmla="*/ 21 w 176"/>
                      <a:gd name="T53" fmla="*/ 145 h 175"/>
                      <a:gd name="T54" fmla="*/ 40 w 176"/>
                      <a:gd name="T55" fmla="*/ 146 h 175"/>
                      <a:gd name="T56" fmla="*/ 48 w 176"/>
                      <a:gd name="T57" fmla="*/ 166 h 175"/>
                      <a:gd name="T58" fmla="*/ 66 w 176"/>
                      <a:gd name="T59" fmla="*/ 160 h 175"/>
                      <a:gd name="T60" fmla="*/ 81 w 176"/>
                      <a:gd name="T61" fmla="*/ 175 h 175"/>
                      <a:gd name="T62" fmla="*/ 96 w 176"/>
                      <a:gd name="T63" fmla="*/ 16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5">
                        <a:moveTo>
                          <a:pt x="109" y="161"/>
                        </a:moveTo>
                        <a:cubicBezTo>
                          <a:pt x="115" y="171"/>
                          <a:pt x="115" y="171"/>
                          <a:pt x="115" y="171"/>
                        </a:cubicBezTo>
                        <a:cubicBezTo>
                          <a:pt x="128" y="166"/>
                          <a:pt x="128" y="166"/>
                          <a:pt x="128" y="166"/>
                        </a:cubicBezTo>
                        <a:cubicBezTo>
                          <a:pt x="125" y="154"/>
                          <a:pt x="125" y="154"/>
                          <a:pt x="125" y="154"/>
                        </a:cubicBezTo>
                        <a:cubicBezTo>
                          <a:pt x="128" y="152"/>
                          <a:pt x="132" y="150"/>
                          <a:pt x="135" y="147"/>
                        </a:cubicBezTo>
                        <a:cubicBezTo>
                          <a:pt x="145" y="155"/>
                          <a:pt x="145" y="155"/>
                          <a:pt x="145" y="155"/>
                        </a:cubicBezTo>
                        <a:cubicBezTo>
                          <a:pt x="155" y="145"/>
                          <a:pt x="155" y="145"/>
                          <a:pt x="155" y="145"/>
                        </a:cubicBezTo>
                        <a:cubicBezTo>
                          <a:pt x="148" y="135"/>
                          <a:pt x="148" y="135"/>
                          <a:pt x="148" y="135"/>
                        </a:cubicBezTo>
                        <a:cubicBezTo>
                          <a:pt x="150" y="131"/>
                          <a:pt x="153" y="128"/>
                          <a:pt x="155" y="124"/>
                        </a:cubicBezTo>
                        <a:cubicBezTo>
                          <a:pt x="166" y="127"/>
                          <a:pt x="166" y="127"/>
                          <a:pt x="166" y="127"/>
                        </a:cubicBezTo>
                        <a:cubicBezTo>
                          <a:pt x="172" y="115"/>
                          <a:pt x="172" y="115"/>
                          <a:pt x="172" y="115"/>
                        </a:cubicBezTo>
                        <a:cubicBezTo>
                          <a:pt x="161" y="108"/>
                          <a:pt x="161" y="108"/>
                          <a:pt x="161" y="108"/>
                        </a:cubicBezTo>
                        <a:cubicBezTo>
                          <a:pt x="162" y="104"/>
                          <a:pt x="163" y="100"/>
                          <a:pt x="163" y="96"/>
                        </a:cubicBezTo>
                        <a:cubicBezTo>
                          <a:pt x="175" y="94"/>
                          <a:pt x="175" y="94"/>
                          <a:pt x="175" y="94"/>
                        </a:cubicBezTo>
                        <a:cubicBezTo>
                          <a:pt x="176" y="81"/>
                          <a:pt x="176" y="81"/>
                          <a:pt x="176" y="81"/>
                        </a:cubicBezTo>
                        <a:cubicBezTo>
                          <a:pt x="163" y="78"/>
                          <a:pt x="163" y="78"/>
                          <a:pt x="163" y="78"/>
                        </a:cubicBezTo>
                        <a:cubicBezTo>
                          <a:pt x="162" y="74"/>
                          <a:pt x="162" y="70"/>
                          <a:pt x="160" y="66"/>
                        </a:cubicBezTo>
                        <a:cubicBezTo>
                          <a:pt x="172" y="60"/>
                          <a:pt x="172" y="60"/>
                          <a:pt x="172" y="60"/>
                        </a:cubicBezTo>
                        <a:cubicBezTo>
                          <a:pt x="166" y="48"/>
                          <a:pt x="166" y="48"/>
                          <a:pt x="166" y="48"/>
                        </a:cubicBezTo>
                        <a:cubicBezTo>
                          <a:pt x="154" y="51"/>
                          <a:pt x="154" y="51"/>
                          <a:pt x="154" y="51"/>
                        </a:cubicBezTo>
                        <a:cubicBezTo>
                          <a:pt x="152" y="47"/>
                          <a:pt x="149" y="44"/>
                          <a:pt x="147" y="40"/>
                        </a:cubicBezTo>
                        <a:cubicBezTo>
                          <a:pt x="155" y="30"/>
                          <a:pt x="155" y="30"/>
                          <a:pt x="155" y="30"/>
                        </a:cubicBezTo>
                        <a:cubicBezTo>
                          <a:pt x="146" y="21"/>
                          <a:pt x="146" y="21"/>
                          <a:pt x="146" y="21"/>
                        </a:cubicBezTo>
                        <a:cubicBezTo>
                          <a:pt x="135" y="29"/>
                          <a:pt x="135" y="29"/>
                          <a:pt x="135" y="29"/>
                        </a:cubicBezTo>
                        <a:cubicBezTo>
                          <a:pt x="131" y="26"/>
                          <a:pt x="128" y="24"/>
                          <a:pt x="124" y="22"/>
                        </a:cubicBezTo>
                        <a:cubicBezTo>
                          <a:pt x="128" y="9"/>
                          <a:pt x="128" y="9"/>
                          <a:pt x="128" y="9"/>
                        </a:cubicBezTo>
                        <a:cubicBezTo>
                          <a:pt x="115" y="4"/>
                          <a:pt x="115" y="4"/>
                          <a:pt x="115" y="4"/>
                        </a:cubicBezTo>
                        <a:cubicBezTo>
                          <a:pt x="108" y="15"/>
                          <a:pt x="108" y="15"/>
                          <a:pt x="108" y="15"/>
                        </a:cubicBezTo>
                        <a:cubicBezTo>
                          <a:pt x="104" y="14"/>
                          <a:pt x="100" y="14"/>
                          <a:pt x="96" y="13"/>
                        </a:cubicBezTo>
                        <a:cubicBezTo>
                          <a:pt x="94" y="0"/>
                          <a:pt x="94" y="0"/>
                          <a:pt x="94" y="0"/>
                        </a:cubicBezTo>
                        <a:cubicBezTo>
                          <a:pt x="81" y="0"/>
                          <a:pt x="81" y="0"/>
                          <a:pt x="81" y="0"/>
                        </a:cubicBezTo>
                        <a:cubicBezTo>
                          <a:pt x="79" y="13"/>
                          <a:pt x="79" y="13"/>
                          <a:pt x="79" y="13"/>
                        </a:cubicBezTo>
                        <a:cubicBezTo>
                          <a:pt x="75" y="14"/>
                          <a:pt x="71" y="15"/>
                          <a:pt x="67" y="16"/>
                        </a:cubicBezTo>
                        <a:cubicBezTo>
                          <a:pt x="61" y="4"/>
                          <a:pt x="61" y="4"/>
                          <a:pt x="61" y="4"/>
                        </a:cubicBezTo>
                        <a:cubicBezTo>
                          <a:pt x="48" y="10"/>
                          <a:pt x="48" y="10"/>
                          <a:pt x="48" y="10"/>
                        </a:cubicBezTo>
                        <a:cubicBezTo>
                          <a:pt x="51" y="23"/>
                          <a:pt x="51" y="23"/>
                          <a:pt x="51" y="23"/>
                        </a:cubicBezTo>
                        <a:cubicBezTo>
                          <a:pt x="48" y="24"/>
                          <a:pt x="45" y="26"/>
                          <a:pt x="42" y="29"/>
                        </a:cubicBezTo>
                        <a:cubicBezTo>
                          <a:pt x="31" y="21"/>
                          <a:pt x="31" y="21"/>
                          <a:pt x="31" y="21"/>
                        </a:cubicBezTo>
                        <a:cubicBezTo>
                          <a:pt x="22" y="30"/>
                          <a:pt x="22" y="30"/>
                          <a:pt x="22" y="30"/>
                        </a:cubicBezTo>
                        <a:cubicBezTo>
                          <a:pt x="29" y="42"/>
                          <a:pt x="29" y="42"/>
                          <a:pt x="29" y="42"/>
                        </a:cubicBezTo>
                        <a:cubicBezTo>
                          <a:pt x="26" y="45"/>
                          <a:pt x="24" y="48"/>
                          <a:pt x="22" y="52"/>
                        </a:cubicBezTo>
                        <a:cubicBezTo>
                          <a:pt x="10" y="48"/>
                          <a:pt x="10" y="48"/>
                          <a:pt x="10" y="48"/>
                        </a:cubicBezTo>
                        <a:cubicBezTo>
                          <a:pt x="5" y="59"/>
                          <a:pt x="5" y="59"/>
                          <a:pt x="5" y="59"/>
                        </a:cubicBezTo>
                        <a:cubicBezTo>
                          <a:pt x="16" y="66"/>
                          <a:pt x="16" y="66"/>
                          <a:pt x="16" y="66"/>
                        </a:cubicBezTo>
                        <a:cubicBezTo>
                          <a:pt x="15" y="70"/>
                          <a:pt x="14" y="75"/>
                          <a:pt x="14" y="79"/>
                        </a:cubicBezTo>
                        <a:cubicBezTo>
                          <a:pt x="0" y="81"/>
                          <a:pt x="0" y="81"/>
                          <a:pt x="0" y="81"/>
                        </a:cubicBezTo>
                        <a:cubicBezTo>
                          <a:pt x="0" y="94"/>
                          <a:pt x="0" y="94"/>
                          <a:pt x="0" y="94"/>
                        </a:cubicBezTo>
                        <a:cubicBezTo>
                          <a:pt x="13" y="96"/>
                          <a:pt x="13" y="96"/>
                          <a:pt x="13" y="96"/>
                        </a:cubicBezTo>
                        <a:cubicBezTo>
                          <a:pt x="14" y="100"/>
                          <a:pt x="15" y="105"/>
                          <a:pt x="16" y="109"/>
                        </a:cubicBezTo>
                        <a:cubicBezTo>
                          <a:pt x="5" y="115"/>
                          <a:pt x="5" y="115"/>
                          <a:pt x="5" y="115"/>
                        </a:cubicBezTo>
                        <a:cubicBezTo>
                          <a:pt x="9" y="127"/>
                          <a:pt x="9" y="127"/>
                          <a:pt x="9" y="127"/>
                        </a:cubicBezTo>
                        <a:cubicBezTo>
                          <a:pt x="22" y="124"/>
                          <a:pt x="22" y="124"/>
                          <a:pt x="22" y="124"/>
                        </a:cubicBezTo>
                        <a:cubicBezTo>
                          <a:pt x="24" y="128"/>
                          <a:pt x="27" y="131"/>
                          <a:pt x="29" y="135"/>
                        </a:cubicBezTo>
                        <a:cubicBezTo>
                          <a:pt x="21" y="145"/>
                          <a:pt x="21" y="145"/>
                          <a:pt x="21" y="145"/>
                        </a:cubicBezTo>
                        <a:cubicBezTo>
                          <a:pt x="31" y="154"/>
                          <a:pt x="31" y="154"/>
                          <a:pt x="31" y="154"/>
                        </a:cubicBezTo>
                        <a:cubicBezTo>
                          <a:pt x="40" y="146"/>
                          <a:pt x="40" y="146"/>
                          <a:pt x="40" y="146"/>
                        </a:cubicBezTo>
                        <a:cubicBezTo>
                          <a:pt x="44" y="149"/>
                          <a:pt x="48" y="152"/>
                          <a:pt x="52" y="154"/>
                        </a:cubicBezTo>
                        <a:cubicBezTo>
                          <a:pt x="48" y="166"/>
                          <a:pt x="48" y="166"/>
                          <a:pt x="48" y="166"/>
                        </a:cubicBezTo>
                        <a:cubicBezTo>
                          <a:pt x="60" y="171"/>
                          <a:pt x="60" y="171"/>
                          <a:pt x="60" y="171"/>
                        </a:cubicBezTo>
                        <a:cubicBezTo>
                          <a:pt x="66" y="160"/>
                          <a:pt x="66" y="160"/>
                          <a:pt x="66" y="160"/>
                        </a:cubicBezTo>
                        <a:cubicBezTo>
                          <a:pt x="70" y="161"/>
                          <a:pt x="75" y="162"/>
                          <a:pt x="80" y="163"/>
                        </a:cubicBezTo>
                        <a:cubicBezTo>
                          <a:pt x="81" y="175"/>
                          <a:pt x="81" y="175"/>
                          <a:pt x="81" y="175"/>
                        </a:cubicBezTo>
                        <a:cubicBezTo>
                          <a:pt x="95" y="175"/>
                          <a:pt x="95" y="175"/>
                          <a:pt x="95" y="175"/>
                        </a:cubicBezTo>
                        <a:cubicBezTo>
                          <a:pt x="96" y="163"/>
                          <a:pt x="96" y="163"/>
                          <a:pt x="96" y="163"/>
                        </a:cubicBezTo>
                      </a:path>
                    </a:pathLst>
                  </a:custGeom>
                  <a:solidFill>
                    <a:schemeClr val="bg1"/>
                  </a:solidFill>
                  <a:ln w="3175" cap="rnd">
                    <a:solidFill>
                      <a:srgbClr val="0098CC"/>
                    </a:solidFill>
                    <a:prstDash val="solid"/>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105" name="Oval 19">
                    <a:extLst>
                      <a:ext uri="{FF2B5EF4-FFF2-40B4-BE49-F238E27FC236}">
                        <a16:creationId xmlns:a16="http://schemas.microsoft.com/office/drawing/2014/main" id="{F5676D37-A43E-4105-8A7D-57CEF7A2ADEF}"/>
                      </a:ext>
                    </a:extLst>
                  </p:cNvPr>
                  <p:cNvSpPr>
                    <a:spLocks noChangeArrowheads="1"/>
                  </p:cNvSpPr>
                  <p:nvPr/>
                </p:nvSpPr>
                <p:spPr bwMode="auto">
                  <a:xfrm>
                    <a:off x="650324" y="5127332"/>
                    <a:ext cx="931702" cy="938063"/>
                  </a:xfrm>
                  <a:prstGeom prst="ellipse">
                    <a:avLst/>
                  </a:prstGeom>
                  <a:solidFill>
                    <a:schemeClr val="bg1"/>
                  </a:solidFill>
                  <a:ln w="3175" cap="rnd">
                    <a:solidFill>
                      <a:srgbClr val="0098CC"/>
                    </a:solidFill>
                    <a:prstDash val="dashDot"/>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sp>
              <p:nvSpPr>
                <p:cNvPr id="103" name="Oval 18">
                  <a:extLst>
                    <a:ext uri="{FF2B5EF4-FFF2-40B4-BE49-F238E27FC236}">
                      <a16:creationId xmlns:a16="http://schemas.microsoft.com/office/drawing/2014/main" id="{55BC0CD6-1AF4-4EE1-B34F-DCD5FBE361C3}"/>
                    </a:ext>
                  </a:extLst>
                </p:cNvPr>
                <p:cNvSpPr>
                  <a:spLocks noChangeArrowheads="1"/>
                </p:cNvSpPr>
                <p:nvPr/>
              </p:nvSpPr>
              <p:spPr bwMode="auto">
                <a:xfrm>
                  <a:off x="710739" y="5187753"/>
                  <a:ext cx="810867" cy="817228"/>
                </a:xfrm>
                <a:prstGeom prst="ellipse">
                  <a:avLst/>
                </a:prstGeom>
                <a:solidFill>
                  <a:schemeClr val="bg1"/>
                </a:solidFill>
                <a:ln w="3175" cap="rnd">
                  <a:solidFill>
                    <a:srgbClr val="0098CC"/>
                  </a:solid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grpSp>
            <p:nvGrpSpPr>
              <p:cNvPr id="82" name="Group 81">
                <a:extLst>
                  <a:ext uri="{FF2B5EF4-FFF2-40B4-BE49-F238E27FC236}">
                    <a16:creationId xmlns:a16="http://schemas.microsoft.com/office/drawing/2014/main" id="{4CE1FDC5-8DA1-4528-86E2-8B9DE46B0219}"/>
                  </a:ext>
                </a:extLst>
              </p:cNvPr>
              <p:cNvGrpSpPr/>
              <p:nvPr/>
            </p:nvGrpSpPr>
            <p:grpSpPr>
              <a:xfrm>
                <a:off x="3771867" y="5483258"/>
                <a:ext cx="232420" cy="231301"/>
                <a:chOff x="456349" y="4939723"/>
                <a:chExt cx="1319647" cy="1313288"/>
              </a:xfrm>
            </p:grpSpPr>
            <p:grpSp>
              <p:nvGrpSpPr>
                <p:cNvPr id="98" name="Group 97">
                  <a:extLst>
                    <a:ext uri="{FF2B5EF4-FFF2-40B4-BE49-F238E27FC236}">
                      <a16:creationId xmlns:a16="http://schemas.microsoft.com/office/drawing/2014/main" id="{64986B32-FE4D-417C-89EE-0BE4C68E6ACC}"/>
                    </a:ext>
                  </a:extLst>
                </p:cNvPr>
                <p:cNvGrpSpPr/>
                <p:nvPr/>
              </p:nvGrpSpPr>
              <p:grpSpPr>
                <a:xfrm>
                  <a:off x="456349" y="4939723"/>
                  <a:ext cx="1319647" cy="1313288"/>
                  <a:chOff x="456349" y="4939723"/>
                  <a:chExt cx="1319647" cy="1313288"/>
                </a:xfrm>
              </p:grpSpPr>
              <p:sp>
                <p:nvSpPr>
                  <p:cNvPr id="100" name="Freeform 17">
                    <a:extLst>
                      <a:ext uri="{FF2B5EF4-FFF2-40B4-BE49-F238E27FC236}">
                        <a16:creationId xmlns:a16="http://schemas.microsoft.com/office/drawing/2014/main" id="{71ECC084-BAC7-4E57-AFC4-5089821DF70A}"/>
                      </a:ext>
                    </a:extLst>
                  </p:cNvPr>
                  <p:cNvSpPr>
                    <a:spLocks/>
                  </p:cNvSpPr>
                  <p:nvPr/>
                </p:nvSpPr>
                <p:spPr bwMode="auto">
                  <a:xfrm>
                    <a:off x="456349" y="4939723"/>
                    <a:ext cx="1319647" cy="1313288"/>
                  </a:xfrm>
                  <a:custGeom>
                    <a:avLst/>
                    <a:gdLst>
                      <a:gd name="T0" fmla="*/ 115 w 176"/>
                      <a:gd name="T1" fmla="*/ 171 h 175"/>
                      <a:gd name="T2" fmla="*/ 125 w 176"/>
                      <a:gd name="T3" fmla="*/ 154 h 175"/>
                      <a:gd name="T4" fmla="*/ 145 w 176"/>
                      <a:gd name="T5" fmla="*/ 155 h 175"/>
                      <a:gd name="T6" fmla="*/ 148 w 176"/>
                      <a:gd name="T7" fmla="*/ 135 h 175"/>
                      <a:gd name="T8" fmla="*/ 166 w 176"/>
                      <a:gd name="T9" fmla="*/ 127 h 175"/>
                      <a:gd name="T10" fmla="*/ 161 w 176"/>
                      <a:gd name="T11" fmla="*/ 108 h 175"/>
                      <a:gd name="T12" fmla="*/ 175 w 176"/>
                      <a:gd name="T13" fmla="*/ 94 h 175"/>
                      <a:gd name="T14" fmla="*/ 163 w 176"/>
                      <a:gd name="T15" fmla="*/ 78 h 175"/>
                      <a:gd name="T16" fmla="*/ 172 w 176"/>
                      <a:gd name="T17" fmla="*/ 60 h 175"/>
                      <a:gd name="T18" fmla="*/ 154 w 176"/>
                      <a:gd name="T19" fmla="*/ 51 h 175"/>
                      <a:gd name="T20" fmla="*/ 155 w 176"/>
                      <a:gd name="T21" fmla="*/ 30 h 175"/>
                      <a:gd name="T22" fmla="*/ 135 w 176"/>
                      <a:gd name="T23" fmla="*/ 29 h 175"/>
                      <a:gd name="T24" fmla="*/ 128 w 176"/>
                      <a:gd name="T25" fmla="*/ 9 h 175"/>
                      <a:gd name="T26" fmla="*/ 108 w 176"/>
                      <a:gd name="T27" fmla="*/ 15 h 175"/>
                      <a:gd name="T28" fmla="*/ 94 w 176"/>
                      <a:gd name="T29" fmla="*/ 0 h 175"/>
                      <a:gd name="T30" fmla="*/ 79 w 176"/>
                      <a:gd name="T31" fmla="*/ 13 h 175"/>
                      <a:gd name="T32" fmla="*/ 61 w 176"/>
                      <a:gd name="T33" fmla="*/ 4 h 175"/>
                      <a:gd name="T34" fmla="*/ 51 w 176"/>
                      <a:gd name="T35" fmla="*/ 23 h 175"/>
                      <a:gd name="T36" fmla="*/ 31 w 176"/>
                      <a:gd name="T37" fmla="*/ 21 h 175"/>
                      <a:gd name="T38" fmla="*/ 29 w 176"/>
                      <a:gd name="T39" fmla="*/ 42 h 175"/>
                      <a:gd name="T40" fmla="*/ 10 w 176"/>
                      <a:gd name="T41" fmla="*/ 48 h 175"/>
                      <a:gd name="T42" fmla="*/ 16 w 176"/>
                      <a:gd name="T43" fmla="*/ 66 h 175"/>
                      <a:gd name="T44" fmla="*/ 0 w 176"/>
                      <a:gd name="T45" fmla="*/ 81 h 175"/>
                      <a:gd name="T46" fmla="*/ 13 w 176"/>
                      <a:gd name="T47" fmla="*/ 96 h 175"/>
                      <a:gd name="T48" fmla="*/ 5 w 176"/>
                      <a:gd name="T49" fmla="*/ 115 h 175"/>
                      <a:gd name="T50" fmla="*/ 22 w 176"/>
                      <a:gd name="T51" fmla="*/ 124 h 175"/>
                      <a:gd name="T52" fmla="*/ 21 w 176"/>
                      <a:gd name="T53" fmla="*/ 145 h 175"/>
                      <a:gd name="T54" fmla="*/ 40 w 176"/>
                      <a:gd name="T55" fmla="*/ 146 h 175"/>
                      <a:gd name="T56" fmla="*/ 48 w 176"/>
                      <a:gd name="T57" fmla="*/ 166 h 175"/>
                      <a:gd name="T58" fmla="*/ 66 w 176"/>
                      <a:gd name="T59" fmla="*/ 160 h 175"/>
                      <a:gd name="T60" fmla="*/ 81 w 176"/>
                      <a:gd name="T61" fmla="*/ 175 h 175"/>
                      <a:gd name="T62" fmla="*/ 96 w 176"/>
                      <a:gd name="T63" fmla="*/ 16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5">
                        <a:moveTo>
                          <a:pt x="109" y="161"/>
                        </a:moveTo>
                        <a:cubicBezTo>
                          <a:pt x="115" y="171"/>
                          <a:pt x="115" y="171"/>
                          <a:pt x="115" y="171"/>
                        </a:cubicBezTo>
                        <a:cubicBezTo>
                          <a:pt x="128" y="166"/>
                          <a:pt x="128" y="166"/>
                          <a:pt x="128" y="166"/>
                        </a:cubicBezTo>
                        <a:cubicBezTo>
                          <a:pt x="125" y="154"/>
                          <a:pt x="125" y="154"/>
                          <a:pt x="125" y="154"/>
                        </a:cubicBezTo>
                        <a:cubicBezTo>
                          <a:pt x="128" y="152"/>
                          <a:pt x="132" y="150"/>
                          <a:pt x="135" y="147"/>
                        </a:cubicBezTo>
                        <a:cubicBezTo>
                          <a:pt x="145" y="155"/>
                          <a:pt x="145" y="155"/>
                          <a:pt x="145" y="155"/>
                        </a:cubicBezTo>
                        <a:cubicBezTo>
                          <a:pt x="155" y="145"/>
                          <a:pt x="155" y="145"/>
                          <a:pt x="155" y="145"/>
                        </a:cubicBezTo>
                        <a:cubicBezTo>
                          <a:pt x="148" y="135"/>
                          <a:pt x="148" y="135"/>
                          <a:pt x="148" y="135"/>
                        </a:cubicBezTo>
                        <a:cubicBezTo>
                          <a:pt x="150" y="131"/>
                          <a:pt x="153" y="128"/>
                          <a:pt x="155" y="124"/>
                        </a:cubicBezTo>
                        <a:cubicBezTo>
                          <a:pt x="166" y="127"/>
                          <a:pt x="166" y="127"/>
                          <a:pt x="166" y="127"/>
                        </a:cubicBezTo>
                        <a:cubicBezTo>
                          <a:pt x="172" y="115"/>
                          <a:pt x="172" y="115"/>
                          <a:pt x="172" y="115"/>
                        </a:cubicBezTo>
                        <a:cubicBezTo>
                          <a:pt x="161" y="108"/>
                          <a:pt x="161" y="108"/>
                          <a:pt x="161" y="108"/>
                        </a:cubicBezTo>
                        <a:cubicBezTo>
                          <a:pt x="162" y="104"/>
                          <a:pt x="163" y="100"/>
                          <a:pt x="163" y="96"/>
                        </a:cubicBezTo>
                        <a:cubicBezTo>
                          <a:pt x="175" y="94"/>
                          <a:pt x="175" y="94"/>
                          <a:pt x="175" y="94"/>
                        </a:cubicBezTo>
                        <a:cubicBezTo>
                          <a:pt x="176" y="81"/>
                          <a:pt x="176" y="81"/>
                          <a:pt x="176" y="81"/>
                        </a:cubicBezTo>
                        <a:cubicBezTo>
                          <a:pt x="163" y="78"/>
                          <a:pt x="163" y="78"/>
                          <a:pt x="163" y="78"/>
                        </a:cubicBezTo>
                        <a:cubicBezTo>
                          <a:pt x="162" y="74"/>
                          <a:pt x="162" y="70"/>
                          <a:pt x="160" y="66"/>
                        </a:cubicBezTo>
                        <a:cubicBezTo>
                          <a:pt x="172" y="60"/>
                          <a:pt x="172" y="60"/>
                          <a:pt x="172" y="60"/>
                        </a:cubicBezTo>
                        <a:cubicBezTo>
                          <a:pt x="166" y="48"/>
                          <a:pt x="166" y="48"/>
                          <a:pt x="166" y="48"/>
                        </a:cubicBezTo>
                        <a:cubicBezTo>
                          <a:pt x="154" y="51"/>
                          <a:pt x="154" y="51"/>
                          <a:pt x="154" y="51"/>
                        </a:cubicBezTo>
                        <a:cubicBezTo>
                          <a:pt x="152" y="47"/>
                          <a:pt x="149" y="44"/>
                          <a:pt x="147" y="40"/>
                        </a:cubicBezTo>
                        <a:cubicBezTo>
                          <a:pt x="155" y="30"/>
                          <a:pt x="155" y="30"/>
                          <a:pt x="155" y="30"/>
                        </a:cubicBezTo>
                        <a:cubicBezTo>
                          <a:pt x="146" y="21"/>
                          <a:pt x="146" y="21"/>
                          <a:pt x="146" y="21"/>
                        </a:cubicBezTo>
                        <a:cubicBezTo>
                          <a:pt x="135" y="29"/>
                          <a:pt x="135" y="29"/>
                          <a:pt x="135" y="29"/>
                        </a:cubicBezTo>
                        <a:cubicBezTo>
                          <a:pt x="131" y="26"/>
                          <a:pt x="128" y="24"/>
                          <a:pt x="124" y="22"/>
                        </a:cubicBezTo>
                        <a:cubicBezTo>
                          <a:pt x="128" y="9"/>
                          <a:pt x="128" y="9"/>
                          <a:pt x="128" y="9"/>
                        </a:cubicBezTo>
                        <a:cubicBezTo>
                          <a:pt x="115" y="4"/>
                          <a:pt x="115" y="4"/>
                          <a:pt x="115" y="4"/>
                        </a:cubicBezTo>
                        <a:cubicBezTo>
                          <a:pt x="108" y="15"/>
                          <a:pt x="108" y="15"/>
                          <a:pt x="108" y="15"/>
                        </a:cubicBezTo>
                        <a:cubicBezTo>
                          <a:pt x="104" y="14"/>
                          <a:pt x="100" y="14"/>
                          <a:pt x="96" y="13"/>
                        </a:cubicBezTo>
                        <a:cubicBezTo>
                          <a:pt x="94" y="0"/>
                          <a:pt x="94" y="0"/>
                          <a:pt x="94" y="0"/>
                        </a:cubicBezTo>
                        <a:cubicBezTo>
                          <a:pt x="81" y="0"/>
                          <a:pt x="81" y="0"/>
                          <a:pt x="81" y="0"/>
                        </a:cubicBezTo>
                        <a:cubicBezTo>
                          <a:pt x="79" y="13"/>
                          <a:pt x="79" y="13"/>
                          <a:pt x="79" y="13"/>
                        </a:cubicBezTo>
                        <a:cubicBezTo>
                          <a:pt x="75" y="14"/>
                          <a:pt x="71" y="15"/>
                          <a:pt x="67" y="16"/>
                        </a:cubicBezTo>
                        <a:cubicBezTo>
                          <a:pt x="61" y="4"/>
                          <a:pt x="61" y="4"/>
                          <a:pt x="61" y="4"/>
                        </a:cubicBezTo>
                        <a:cubicBezTo>
                          <a:pt x="48" y="10"/>
                          <a:pt x="48" y="10"/>
                          <a:pt x="48" y="10"/>
                        </a:cubicBezTo>
                        <a:cubicBezTo>
                          <a:pt x="51" y="23"/>
                          <a:pt x="51" y="23"/>
                          <a:pt x="51" y="23"/>
                        </a:cubicBezTo>
                        <a:cubicBezTo>
                          <a:pt x="48" y="24"/>
                          <a:pt x="45" y="26"/>
                          <a:pt x="42" y="29"/>
                        </a:cubicBezTo>
                        <a:cubicBezTo>
                          <a:pt x="31" y="21"/>
                          <a:pt x="31" y="21"/>
                          <a:pt x="31" y="21"/>
                        </a:cubicBezTo>
                        <a:cubicBezTo>
                          <a:pt x="22" y="30"/>
                          <a:pt x="22" y="30"/>
                          <a:pt x="22" y="30"/>
                        </a:cubicBezTo>
                        <a:cubicBezTo>
                          <a:pt x="29" y="42"/>
                          <a:pt x="29" y="42"/>
                          <a:pt x="29" y="42"/>
                        </a:cubicBezTo>
                        <a:cubicBezTo>
                          <a:pt x="26" y="45"/>
                          <a:pt x="24" y="48"/>
                          <a:pt x="22" y="52"/>
                        </a:cubicBezTo>
                        <a:cubicBezTo>
                          <a:pt x="10" y="48"/>
                          <a:pt x="10" y="48"/>
                          <a:pt x="10" y="48"/>
                        </a:cubicBezTo>
                        <a:cubicBezTo>
                          <a:pt x="5" y="59"/>
                          <a:pt x="5" y="59"/>
                          <a:pt x="5" y="59"/>
                        </a:cubicBezTo>
                        <a:cubicBezTo>
                          <a:pt x="16" y="66"/>
                          <a:pt x="16" y="66"/>
                          <a:pt x="16" y="66"/>
                        </a:cubicBezTo>
                        <a:cubicBezTo>
                          <a:pt x="15" y="70"/>
                          <a:pt x="14" y="75"/>
                          <a:pt x="14" y="79"/>
                        </a:cubicBezTo>
                        <a:cubicBezTo>
                          <a:pt x="0" y="81"/>
                          <a:pt x="0" y="81"/>
                          <a:pt x="0" y="81"/>
                        </a:cubicBezTo>
                        <a:cubicBezTo>
                          <a:pt x="0" y="94"/>
                          <a:pt x="0" y="94"/>
                          <a:pt x="0" y="94"/>
                        </a:cubicBezTo>
                        <a:cubicBezTo>
                          <a:pt x="13" y="96"/>
                          <a:pt x="13" y="96"/>
                          <a:pt x="13" y="96"/>
                        </a:cubicBezTo>
                        <a:cubicBezTo>
                          <a:pt x="14" y="100"/>
                          <a:pt x="15" y="105"/>
                          <a:pt x="16" y="109"/>
                        </a:cubicBezTo>
                        <a:cubicBezTo>
                          <a:pt x="5" y="115"/>
                          <a:pt x="5" y="115"/>
                          <a:pt x="5" y="115"/>
                        </a:cubicBezTo>
                        <a:cubicBezTo>
                          <a:pt x="9" y="127"/>
                          <a:pt x="9" y="127"/>
                          <a:pt x="9" y="127"/>
                        </a:cubicBezTo>
                        <a:cubicBezTo>
                          <a:pt x="22" y="124"/>
                          <a:pt x="22" y="124"/>
                          <a:pt x="22" y="124"/>
                        </a:cubicBezTo>
                        <a:cubicBezTo>
                          <a:pt x="24" y="128"/>
                          <a:pt x="27" y="131"/>
                          <a:pt x="29" y="135"/>
                        </a:cubicBezTo>
                        <a:cubicBezTo>
                          <a:pt x="21" y="145"/>
                          <a:pt x="21" y="145"/>
                          <a:pt x="21" y="145"/>
                        </a:cubicBezTo>
                        <a:cubicBezTo>
                          <a:pt x="31" y="154"/>
                          <a:pt x="31" y="154"/>
                          <a:pt x="31" y="154"/>
                        </a:cubicBezTo>
                        <a:cubicBezTo>
                          <a:pt x="40" y="146"/>
                          <a:pt x="40" y="146"/>
                          <a:pt x="40" y="146"/>
                        </a:cubicBezTo>
                        <a:cubicBezTo>
                          <a:pt x="44" y="149"/>
                          <a:pt x="48" y="152"/>
                          <a:pt x="52" y="154"/>
                        </a:cubicBezTo>
                        <a:cubicBezTo>
                          <a:pt x="48" y="166"/>
                          <a:pt x="48" y="166"/>
                          <a:pt x="48" y="166"/>
                        </a:cubicBezTo>
                        <a:cubicBezTo>
                          <a:pt x="60" y="171"/>
                          <a:pt x="60" y="171"/>
                          <a:pt x="60" y="171"/>
                        </a:cubicBezTo>
                        <a:cubicBezTo>
                          <a:pt x="66" y="160"/>
                          <a:pt x="66" y="160"/>
                          <a:pt x="66" y="160"/>
                        </a:cubicBezTo>
                        <a:cubicBezTo>
                          <a:pt x="70" y="161"/>
                          <a:pt x="75" y="162"/>
                          <a:pt x="80" y="163"/>
                        </a:cubicBezTo>
                        <a:cubicBezTo>
                          <a:pt x="81" y="175"/>
                          <a:pt x="81" y="175"/>
                          <a:pt x="81" y="175"/>
                        </a:cubicBezTo>
                        <a:cubicBezTo>
                          <a:pt x="95" y="175"/>
                          <a:pt x="95" y="175"/>
                          <a:pt x="95" y="175"/>
                        </a:cubicBezTo>
                        <a:cubicBezTo>
                          <a:pt x="96" y="163"/>
                          <a:pt x="96" y="163"/>
                          <a:pt x="96" y="163"/>
                        </a:cubicBezTo>
                      </a:path>
                    </a:pathLst>
                  </a:custGeom>
                  <a:solidFill>
                    <a:schemeClr val="bg1"/>
                  </a:solidFill>
                  <a:ln w="3175" cap="rnd">
                    <a:solidFill>
                      <a:srgbClr val="0098CC"/>
                    </a:solidFill>
                    <a:prstDash val="solid"/>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101" name="Oval 19">
                    <a:extLst>
                      <a:ext uri="{FF2B5EF4-FFF2-40B4-BE49-F238E27FC236}">
                        <a16:creationId xmlns:a16="http://schemas.microsoft.com/office/drawing/2014/main" id="{E9434CC5-29B9-474E-9A1A-524EF41494C7}"/>
                      </a:ext>
                    </a:extLst>
                  </p:cNvPr>
                  <p:cNvSpPr>
                    <a:spLocks noChangeArrowheads="1"/>
                  </p:cNvSpPr>
                  <p:nvPr/>
                </p:nvSpPr>
                <p:spPr bwMode="auto">
                  <a:xfrm>
                    <a:off x="650324" y="5127332"/>
                    <a:ext cx="931702" cy="938063"/>
                  </a:xfrm>
                  <a:prstGeom prst="ellipse">
                    <a:avLst/>
                  </a:prstGeom>
                  <a:solidFill>
                    <a:schemeClr val="bg1"/>
                  </a:solidFill>
                  <a:ln w="3175" cap="rnd">
                    <a:solidFill>
                      <a:srgbClr val="0098CC"/>
                    </a:solidFill>
                    <a:prstDash val="dashDot"/>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sp>
              <p:nvSpPr>
                <p:cNvPr id="99" name="Oval 18">
                  <a:extLst>
                    <a:ext uri="{FF2B5EF4-FFF2-40B4-BE49-F238E27FC236}">
                      <a16:creationId xmlns:a16="http://schemas.microsoft.com/office/drawing/2014/main" id="{C67BC891-E39E-4861-8C2A-290AAA65C2E6}"/>
                    </a:ext>
                  </a:extLst>
                </p:cNvPr>
                <p:cNvSpPr>
                  <a:spLocks noChangeArrowheads="1"/>
                </p:cNvSpPr>
                <p:nvPr/>
              </p:nvSpPr>
              <p:spPr bwMode="auto">
                <a:xfrm>
                  <a:off x="710739" y="5187753"/>
                  <a:ext cx="810867" cy="817228"/>
                </a:xfrm>
                <a:prstGeom prst="ellipse">
                  <a:avLst/>
                </a:prstGeom>
                <a:solidFill>
                  <a:schemeClr val="bg1"/>
                </a:solidFill>
                <a:ln w="3175" cap="rnd">
                  <a:solidFill>
                    <a:srgbClr val="0098CC"/>
                  </a:solid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grpSp>
            <p:nvGrpSpPr>
              <p:cNvPr id="83" name="Group 82">
                <a:extLst>
                  <a:ext uri="{FF2B5EF4-FFF2-40B4-BE49-F238E27FC236}">
                    <a16:creationId xmlns:a16="http://schemas.microsoft.com/office/drawing/2014/main" id="{A93E4481-9754-474D-89E1-D25320A9B95D}"/>
                  </a:ext>
                </a:extLst>
              </p:cNvPr>
              <p:cNvGrpSpPr/>
              <p:nvPr/>
            </p:nvGrpSpPr>
            <p:grpSpPr>
              <a:xfrm rot="2379917">
                <a:off x="4050119" y="5274537"/>
                <a:ext cx="375294" cy="373487"/>
                <a:chOff x="456349" y="4939723"/>
                <a:chExt cx="1319647" cy="1313288"/>
              </a:xfrm>
            </p:grpSpPr>
            <p:grpSp>
              <p:nvGrpSpPr>
                <p:cNvPr id="94" name="Group 93">
                  <a:extLst>
                    <a:ext uri="{FF2B5EF4-FFF2-40B4-BE49-F238E27FC236}">
                      <a16:creationId xmlns:a16="http://schemas.microsoft.com/office/drawing/2014/main" id="{C9CA11D8-7A43-4243-8FA6-0417CE4671C9}"/>
                    </a:ext>
                  </a:extLst>
                </p:cNvPr>
                <p:cNvGrpSpPr/>
                <p:nvPr/>
              </p:nvGrpSpPr>
              <p:grpSpPr>
                <a:xfrm>
                  <a:off x="456349" y="4939723"/>
                  <a:ext cx="1319647" cy="1313288"/>
                  <a:chOff x="456349" y="4939723"/>
                  <a:chExt cx="1319647" cy="1313288"/>
                </a:xfrm>
              </p:grpSpPr>
              <p:sp>
                <p:nvSpPr>
                  <p:cNvPr id="96" name="Freeform 17">
                    <a:extLst>
                      <a:ext uri="{FF2B5EF4-FFF2-40B4-BE49-F238E27FC236}">
                        <a16:creationId xmlns:a16="http://schemas.microsoft.com/office/drawing/2014/main" id="{94830A1B-4E89-4049-9526-A999578DF71D}"/>
                      </a:ext>
                    </a:extLst>
                  </p:cNvPr>
                  <p:cNvSpPr>
                    <a:spLocks/>
                  </p:cNvSpPr>
                  <p:nvPr/>
                </p:nvSpPr>
                <p:spPr bwMode="auto">
                  <a:xfrm>
                    <a:off x="456349" y="4939723"/>
                    <a:ext cx="1319647" cy="1313288"/>
                  </a:xfrm>
                  <a:custGeom>
                    <a:avLst/>
                    <a:gdLst>
                      <a:gd name="T0" fmla="*/ 115 w 176"/>
                      <a:gd name="T1" fmla="*/ 171 h 175"/>
                      <a:gd name="T2" fmla="*/ 125 w 176"/>
                      <a:gd name="T3" fmla="*/ 154 h 175"/>
                      <a:gd name="T4" fmla="*/ 145 w 176"/>
                      <a:gd name="T5" fmla="*/ 155 h 175"/>
                      <a:gd name="T6" fmla="*/ 148 w 176"/>
                      <a:gd name="T7" fmla="*/ 135 h 175"/>
                      <a:gd name="T8" fmla="*/ 166 w 176"/>
                      <a:gd name="T9" fmla="*/ 127 h 175"/>
                      <a:gd name="T10" fmla="*/ 161 w 176"/>
                      <a:gd name="T11" fmla="*/ 108 h 175"/>
                      <a:gd name="T12" fmla="*/ 175 w 176"/>
                      <a:gd name="T13" fmla="*/ 94 h 175"/>
                      <a:gd name="T14" fmla="*/ 163 w 176"/>
                      <a:gd name="T15" fmla="*/ 78 h 175"/>
                      <a:gd name="T16" fmla="*/ 172 w 176"/>
                      <a:gd name="T17" fmla="*/ 60 h 175"/>
                      <a:gd name="T18" fmla="*/ 154 w 176"/>
                      <a:gd name="T19" fmla="*/ 51 h 175"/>
                      <a:gd name="T20" fmla="*/ 155 w 176"/>
                      <a:gd name="T21" fmla="*/ 30 h 175"/>
                      <a:gd name="T22" fmla="*/ 135 w 176"/>
                      <a:gd name="T23" fmla="*/ 29 h 175"/>
                      <a:gd name="T24" fmla="*/ 128 w 176"/>
                      <a:gd name="T25" fmla="*/ 9 h 175"/>
                      <a:gd name="T26" fmla="*/ 108 w 176"/>
                      <a:gd name="T27" fmla="*/ 15 h 175"/>
                      <a:gd name="T28" fmla="*/ 94 w 176"/>
                      <a:gd name="T29" fmla="*/ 0 h 175"/>
                      <a:gd name="T30" fmla="*/ 79 w 176"/>
                      <a:gd name="T31" fmla="*/ 13 h 175"/>
                      <a:gd name="T32" fmla="*/ 61 w 176"/>
                      <a:gd name="T33" fmla="*/ 4 h 175"/>
                      <a:gd name="T34" fmla="*/ 51 w 176"/>
                      <a:gd name="T35" fmla="*/ 23 h 175"/>
                      <a:gd name="T36" fmla="*/ 31 w 176"/>
                      <a:gd name="T37" fmla="*/ 21 h 175"/>
                      <a:gd name="T38" fmla="*/ 29 w 176"/>
                      <a:gd name="T39" fmla="*/ 42 h 175"/>
                      <a:gd name="T40" fmla="*/ 10 w 176"/>
                      <a:gd name="T41" fmla="*/ 48 h 175"/>
                      <a:gd name="T42" fmla="*/ 16 w 176"/>
                      <a:gd name="T43" fmla="*/ 66 h 175"/>
                      <a:gd name="T44" fmla="*/ 0 w 176"/>
                      <a:gd name="T45" fmla="*/ 81 h 175"/>
                      <a:gd name="T46" fmla="*/ 13 w 176"/>
                      <a:gd name="T47" fmla="*/ 96 h 175"/>
                      <a:gd name="T48" fmla="*/ 5 w 176"/>
                      <a:gd name="T49" fmla="*/ 115 h 175"/>
                      <a:gd name="T50" fmla="*/ 22 w 176"/>
                      <a:gd name="T51" fmla="*/ 124 h 175"/>
                      <a:gd name="T52" fmla="*/ 21 w 176"/>
                      <a:gd name="T53" fmla="*/ 145 h 175"/>
                      <a:gd name="T54" fmla="*/ 40 w 176"/>
                      <a:gd name="T55" fmla="*/ 146 h 175"/>
                      <a:gd name="T56" fmla="*/ 48 w 176"/>
                      <a:gd name="T57" fmla="*/ 166 h 175"/>
                      <a:gd name="T58" fmla="*/ 66 w 176"/>
                      <a:gd name="T59" fmla="*/ 160 h 175"/>
                      <a:gd name="T60" fmla="*/ 81 w 176"/>
                      <a:gd name="T61" fmla="*/ 175 h 175"/>
                      <a:gd name="T62" fmla="*/ 96 w 176"/>
                      <a:gd name="T63" fmla="*/ 16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5">
                        <a:moveTo>
                          <a:pt x="109" y="161"/>
                        </a:moveTo>
                        <a:cubicBezTo>
                          <a:pt x="115" y="171"/>
                          <a:pt x="115" y="171"/>
                          <a:pt x="115" y="171"/>
                        </a:cubicBezTo>
                        <a:cubicBezTo>
                          <a:pt x="128" y="166"/>
                          <a:pt x="128" y="166"/>
                          <a:pt x="128" y="166"/>
                        </a:cubicBezTo>
                        <a:cubicBezTo>
                          <a:pt x="125" y="154"/>
                          <a:pt x="125" y="154"/>
                          <a:pt x="125" y="154"/>
                        </a:cubicBezTo>
                        <a:cubicBezTo>
                          <a:pt x="128" y="152"/>
                          <a:pt x="132" y="150"/>
                          <a:pt x="135" y="147"/>
                        </a:cubicBezTo>
                        <a:cubicBezTo>
                          <a:pt x="145" y="155"/>
                          <a:pt x="145" y="155"/>
                          <a:pt x="145" y="155"/>
                        </a:cubicBezTo>
                        <a:cubicBezTo>
                          <a:pt x="155" y="145"/>
                          <a:pt x="155" y="145"/>
                          <a:pt x="155" y="145"/>
                        </a:cubicBezTo>
                        <a:cubicBezTo>
                          <a:pt x="148" y="135"/>
                          <a:pt x="148" y="135"/>
                          <a:pt x="148" y="135"/>
                        </a:cubicBezTo>
                        <a:cubicBezTo>
                          <a:pt x="150" y="131"/>
                          <a:pt x="153" y="128"/>
                          <a:pt x="155" y="124"/>
                        </a:cubicBezTo>
                        <a:cubicBezTo>
                          <a:pt x="166" y="127"/>
                          <a:pt x="166" y="127"/>
                          <a:pt x="166" y="127"/>
                        </a:cubicBezTo>
                        <a:cubicBezTo>
                          <a:pt x="172" y="115"/>
                          <a:pt x="172" y="115"/>
                          <a:pt x="172" y="115"/>
                        </a:cubicBezTo>
                        <a:cubicBezTo>
                          <a:pt x="161" y="108"/>
                          <a:pt x="161" y="108"/>
                          <a:pt x="161" y="108"/>
                        </a:cubicBezTo>
                        <a:cubicBezTo>
                          <a:pt x="162" y="104"/>
                          <a:pt x="163" y="100"/>
                          <a:pt x="163" y="96"/>
                        </a:cubicBezTo>
                        <a:cubicBezTo>
                          <a:pt x="175" y="94"/>
                          <a:pt x="175" y="94"/>
                          <a:pt x="175" y="94"/>
                        </a:cubicBezTo>
                        <a:cubicBezTo>
                          <a:pt x="176" y="81"/>
                          <a:pt x="176" y="81"/>
                          <a:pt x="176" y="81"/>
                        </a:cubicBezTo>
                        <a:cubicBezTo>
                          <a:pt x="163" y="78"/>
                          <a:pt x="163" y="78"/>
                          <a:pt x="163" y="78"/>
                        </a:cubicBezTo>
                        <a:cubicBezTo>
                          <a:pt x="162" y="74"/>
                          <a:pt x="162" y="70"/>
                          <a:pt x="160" y="66"/>
                        </a:cubicBezTo>
                        <a:cubicBezTo>
                          <a:pt x="172" y="60"/>
                          <a:pt x="172" y="60"/>
                          <a:pt x="172" y="60"/>
                        </a:cubicBezTo>
                        <a:cubicBezTo>
                          <a:pt x="166" y="48"/>
                          <a:pt x="166" y="48"/>
                          <a:pt x="166" y="48"/>
                        </a:cubicBezTo>
                        <a:cubicBezTo>
                          <a:pt x="154" y="51"/>
                          <a:pt x="154" y="51"/>
                          <a:pt x="154" y="51"/>
                        </a:cubicBezTo>
                        <a:cubicBezTo>
                          <a:pt x="152" y="47"/>
                          <a:pt x="149" y="44"/>
                          <a:pt x="147" y="40"/>
                        </a:cubicBezTo>
                        <a:cubicBezTo>
                          <a:pt x="155" y="30"/>
                          <a:pt x="155" y="30"/>
                          <a:pt x="155" y="30"/>
                        </a:cubicBezTo>
                        <a:cubicBezTo>
                          <a:pt x="146" y="21"/>
                          <a:pt x="146" y="21"/>
                          <a:pt x="146" y="21"/>
                        </a:cubicBezTo>
                        <a:cubicBezTo>
                          <a:pt x="135" y="29"/>
                          <a:pt x="135" y="29"/>
                          <a:pt x="135" y="29"/>
                        </a:cubicBezTo>
                        <a:cubicBezTo>
                          <a:pt x="131" y="26"/>
                          <a:pt x="128" y="24"/>
                          <a:pt x="124" y="22"/>
                        </a:cubicBezTo>
                        <a:cubicBezTo>
                          <a:pt x="128" y="9"/>
                          <a:pt x="128" y="9"/>
                          <a:pt x="128" y="9"/>
                        </a:cubicBezTo>
                        <a:cubicBezTo>
                          <a:pt x="115" y="4"/>
                          <a:pt x="115" y="4"/>
                          <a:pt x="115" y="4"/>
                        </a:cubicBezTo>
                        <a:cubicBezTo>
                          <a:pt x="108" y="15"/>
                          <a:pt x="108" y="15"/>
                          <a:pt x="108" y="15"/>
                        </a:cubicBezTo>
                        <a:cubicBezTo>
                          <a:pt x="104" y="14"/>
                          <a:pt x="100" y="14"/>
                          <a:pt x="96" y="13"/>
                        </a:cubicBezTo>
                        <a:cubicBezTo>
                          <a:pt x="94" y="0"/>
                          <a:pt x="94" y="0"/>
                          <a:pt x="94" y="0"/>
                        </a:cubicBezTo>
                        <a:cubicBezTo>
                          <a:pt x="81" y="0"/>
                          <a:pt x="81" y="0"/>
                          <a:pt x="81" y="0"/>
                        </a:cubicBezTo>
                        <a:cubicBezTo>
                          <a:pt x="79" y="13"/>
                          <a:pt x="79" y="13"/>
                          <a:pt x="79" y="13"/>
                        </a:cubicBezTo>
                        <a:cubicBezTo>
                          <a:pt x="75" y="14"/>
                          <a:pt x="71" y="15"/>
                          <a:pt x="67" y="16"/>
                        </a:cubicBezTo>
                        <a:cubicBezTo>
                          <a:pt x="61" y="4"/>
                          <a:pt x="61" y="4"/>
                          <a:pt x="61" y="4"/>
                        </a:cubicBezTo>
                        <a:cubicBezTo>
                          <a:pt x="48" y="10"/>
                          <a:pt x="48" y="10"/>
                          <a:pt x="48" y="10"/>
                        </a:cubicBezTo>
                        <a:cubicBezTo>
                          <a:pt x="51" y="23"/>
                          <a:pt x="51" y="23"/>
                          <a:pt x="51" y="23"/>
                        </a:cubicBezTo>
                        <a:cubicBezTo>
                          <a:pt x="48" y="24"/>
                          <a:pt x="45" y="26"/>
                          <a:pt x="42" y="29"/>
                        </a:cubicBezTo>
                        <a:cubicBezTo>
                          <a:pt x="31" y="21"/>
                          <a:pt x="31" y="21"/>
                          <a:pt x="31" y="21"/>
                        </a:cubicBezTo>
                        <a:cubicBezTo>
                          <a:pt x="22" y="30"/>
                          <a:pt x="22" y="30"/>
                          <a:pt x="22" y="30"/>
                        </a:cubicBezTo>
                        <a:cubicBezTo>
                          <a:pt x="29" y="42"/>
                          <a:pt x="29" y="42"/>
                          <a:pt x="29" y="42"/>
                        </a:cubicBezTo>
                        <a:cubicBezTo>
                          <a:pt x="26" y="45"/>
                          <a:pt x="24" y="48"/>
                          <a:pt x="22" y="52"/>
                        </a:cubicBezTo>
                        <a:cubicBezTo>
                          <a:pt x="10" y="48"/>
                          <a:pt x="10" y="48"/>
                          <a:pt x="10" y="48"/>
                        </a:cubicBezTo>
                        <a:cubicBezTo>
                          <a:pt x="5" y="59"/>
                          <a:pt x="5" y="59"/>
                          <a:pt x="5" y="59"/>
                        </a:cubicBezTo>
                        <a:cubicBezTo>
                          <a:pt x="16" y="66"/>
                          <a:pt x="16" y="66"/>
                          <a:pt x="16" y="66"/>
                        </a:cubicBezTo>
                        <a:cubicBezTo>
                          <a:pt x="15" y="70"/>
                          <a:pt x="14" y="75"/>
                          <a:pt x="14" y="79"/>
                        </a:cubicBezTo>
                        <a:cubicBezTo>
                          <a:pt x="0" y="81"/>
                          <a:pt x="0" y="81"/>
                          <a:pt x="0" y="81"/>
                        </a:cubicBezTo>
                        <a:cubicBezTo>
                          <a:pt x="0" y="94"/>
                          <a:pt x="0" y="94"/>
                          <a:pt x="0" y="94"/>
                        </a:cubicBezTo>
                        <a:cubicBezTo>
                          <a:pt x="13" y="96"/>
                          <a:pt x="13" y="96"/>
                          <a:pt x="13" y="96"/>
                        </a:cubicBezTo>
                        <a:cubicBezTo>
                          <a:pt x="14" y="100"/>
                          <a:pt x="15" y="105"/>
                          <a:pt x="16" y="109"/>
                        </a:cubicBezTo>
                        <a:cubicBezTo>
                          <a:pt x="5" y="115"/>
                          <a:pt x="5" y="115"/>
                          <a:pt x="5" y="115"/>
                        </a:cubicBezTo>
                        <a:cubicBezTo>
                          <a:pt x="9" y="127"/>
                          <a:pt x="9" y="127"/>
                          <a:pt x="9" y="127"/>
                        </a:cubicBezTo>
                        <a:cubicBezTo>
                          <a:pt x="22" y="124"/>
                          <a:pt x="22" y="124"/>
                          <a:pt x="22" y="124"/>
                        </a:cubicBezTo>
                        <a:cubicBezTo>
                          <a:pt x="24" y="128"/>
                          <a:pt x="27" y="131"/>
                          <a:pt x="29" y="135"/>
                        </a:cubicBezTo>
                        <a:cubicBezTo>
                          <a:pt x="21" y="145"/>
                          <a:pt x="21" y="145"/>
                          <a:pt x="21" y="145"/>
                        </a:cubicBezTo>
                        <a:cubicBezTo>
                          <a:pt x="31" y="154"/>
                          <a:pt x="31" y="154"/>
                          <a:pt x="31" y="154"/>
                        </a:cubicBezTo>
                        <a:cubicBezTo>
                          <a:pt x="40" y="146"/>
                          <a:pt x="40" y="146"/>
                          <a:pt x="40" y="146"/>
                        </a:cubicBezTo>
                        <a:cubicBezTo>
                          <a:pt x="44" y="149"/>
                          <a:pt x="48" y="152"/>
                          <a:pt x="52" y="154"/>
                        </a:cubicBezTo>
                        <a:cubicBezTo>
                          <a:pt x="48" y="166"/>
                          <a:pt x="48" y="166"/>
                          <a:pt x="48" y="166"/>
                        </a:cubicBezTo>
                        <a:cubicBezTo>
                          <a:pt x="60" y="171"/>
                          <a:pt x="60" y="171"/>
                          <a:pt x="60" y="171"/>
                        </a:cubicBezTo>
                        <a:cubicBezTo>
                          <a:pt x="66" y="160"/>
                          <a:pt x="66" y="160"/>
                          <a:pt x="66" y="160"/>
                        </a:cubicBezTo>
                        <a:cubicBezTo>
                          <a:pt x="70" y="161"/>
                          <a:pt x="75" y="162"/>
                          <a:pt x="80" y="163"/>
                        </a:cubicBezTo>
                        <a:cubicBezTo>
                          <a:pt x="81" y="175"/>
                          <a:pt x="81" y="175"/>
                          <a:pt x="81" y="175"/>
                        </a:cubicBezTo>
                        <a:cubicBezTo>
                          <a:pt x="95" y="175"/>
                          <a:pt x="95" y="175"/>
                          <a:pt x="95" y="175"/>
                        </a:cubicBezTo>
                        <a:cubicBezTo>
                          <a:pt x="96" y="163"/>
                          <a:pt x="96" y="163"/>
                          <a:pt x="96" y="163"/>
                        </a:cubicBezTo>
                      </a:path>
                    </a:pathLst>
                  </a:custGeom>
                  <a:solidFill>
                    <a:schemeClr val="bg1"/>
                  </a:solidFill>
                  <a:ln w="3175" cap="rnd">
                    <a:solidFill>
                      <a:srgbClr val="0098CC"/>
                    </a:solidFill>
                    <a:prstDash val="solid"/>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97" name="Oval 19">
                    <a:extLst>
                      <a:ext uri="{FF2B5EF4-FFF2-40B4-BE49-F238E27FC236}">
                        <a16:creationId xmlns:a16="http://schemas.microsoft.com/office/drawing/2014/main" id="{A3DD37FA-46A7-4676-919C-681A109664DC}"/>
                      </a:ext>
                    </a:extLst>
                  </p:cNvPr>
                  <p:cNvSpPr>
                    <a:spLocks noChangeArrowheads="1"/>
                  </p:cNvSpPr>
                  <p:nvPr/>
                </p:nvSpPr>
                <p:spPr bwMode="auto">
                  <a:xfrm>
                    <a:off x="650324" y="5127332"/>
                    <a:ext cx="931702" cy="938063"/>
                  </a:xfrm>
                  <a:prstGeom prst="ellipse">
                    <a:avLst/>
                  </a:prstGeom>
                  <a:solidFill>
                    <a:schemeClr val="bg1"/>
                  </a:solidFill>
                  <a:ln w="3175" cap="rnd">
                    <a:solidFill>
                      <a:srgbClr val="0098CC"/>
                    </a:solidFill>
                    <a:prstDash val="dashDot"/>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sp>
              <p:nvSpPr>
                <p:cNvPr id="95" name="Oval 18">
                  <a:extLst>
                    <a:ext uri="{FF2B5EF4-FFF2-40B4-BE49-F238E27FC236}">
                      <a16:creationId xmlns:a16="http://schemas.microsoft.com/office/drawing/2014/main" id="{3E7C8DA4-7BE2-413D-8AA9-4212B4422829}"/>
                    </a:ext>
                  </a:extLst>
                </p:cNvPr>
                <p:cNvSpPr>
                  <a:spLocks noChangeArrowheads="1"/>
                </p:cNvSpPr>
                <p:nvPr/>
              </p:nvSpPr>
              <p:spPr bwMode="auto">
                <a:xfrm>
                  <a:off x="710739" y="5187753"/>
                  <a:ext cx="810867" cy="817228"/>
                </a:xfrm>
                <a:prstGeom prst="ellipse">
                  <a:avLst/>
                </a:prstGeom>
                <a:solidFill>
                  <a:schemeClr val="bg1"/>
                </a:solidFill>
                <a:ln w="3175" cap="rnd">
                  <a:solidFill>
                    <a:srgbClr val="0098CC"/>
                  </a:solid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grpSp>
            <p:nvGrpSpPr>
              <p:cNvPr id="84" name="Group 83">
                <a:extLst>
                  <a:ext uri="{FF2B5EF4-FFF2-40B4-BE49-F238E27FC236}">
                    <a16:creationId xmlns:a16="http://schemas.microsoft.com/office/drawing/2014/main" id="{17E3D740-5A59-47E9-B758-23C36376B8EC}"/>
                  </a:ext>
                </a:extLst>
              </p:cNvPr>
              <p:cNvGrpSpPr/>
              <p:nvPr/>
            </p:nvGrpSpPr>
            <p:grpSpPr>
              <a:xfrm rot="21330981">
                <a:off x="4304641" y="5250763"/>
                <a:ext cx="472587" cy="470309"/>
                <a:chOff x="456349" y="4939723"/>
                <a:chExt cx="1319647" cy="1313288"/>
              </a:xfrm>
            </p:grpSpPr>
            <p:grpSp>
              <p:nvGrpSpPr>
                <p:cNvPr id="90" name="Group 89">
                  <a:extLst>
                    <a:ext uri="{FF2B5EF4-FFF2-40B4-BE49-F238E27FC236}">
                      <a16:creationId xmlns:a16="http://schemas.microsoft.com/office/drawing/2014/main" id="{5332372C-AB61-4944-B57F-266DA0DDE8E3}"/>
                    </a:ext>
                  </a:extLst>
                </p:cNvPr>
                <p:cNvGrpSpPr/>
                <p:nvPr/>
              </p:nvGrpSpPr>
              <p:grpSpPr>
                <a:xfrm>
                  <a:off x="456349" y="4939723"/>
                  <a:ext cx="1319647" cy="1313288"/>
                  <a:chOff x="456349" y="4939723"/>
                  <a:chExt cx="1319647" cy="1313288"/>
                </a:xfrm>
              </p:grpSpPr>
              <p:sp>
                <p:nvSpPr>
                  <p:cNvPr id="92" name="Freeform 17">
                    <a:extLst>
                      <a:ext uri="{FF2B5EF4-FFF2-40B4-BE49-F238E27FC236}">
                        <a16:creationId xmlns:a16="http://schemas.microsoft.com/office/drawing/2014/main" id="{04B83FEB-4DF0-4E3D-845D-2E02C680A2DD}"/>
                      </a:ext>
                    </a:extLst>
                  </p:cNvPr>
                  <p:cNvSpPr>
                    <a:spLocks/>
                  </p:cNvSpPr>
                  <p:nvPr/>
                </p:nvSpPr>
                <p:spPr bwMode="auto">
                  <a:xfrm>
                    <a:off x="456349" y="4939723"/>
                    <a:ext cx="1319647" cy="1313288"/>
                  </a:xfrm>
                  <a:custGeom>
                    <a:avLst/>
                    <a:gdLst>
                      <a:gd name="T0" fmla="*/ 115 w 176"/>
                      <a:gd name="T1" fmla="*/ 171 h 175"/>
                      <a:gd name="T2" fmla="*/ 125 w 176"/>
                      <a:gd name="T3" fmla="*/ 154 h 175"/>
                      <a:gd name="T4" fmla="*/ 145 w 176"/>
                      <a:gd name="T5" fmla="*/ 155 h 175"/>
                      <a:gd name="T6" fmla="*/ 148 w 176"/>
                      <a:gd name="T7" fmla="*/ 135 h 175"/>
                      <a:gd name="T8" fmla="*/ 166 w 176"/>
                      <a:gd name="T9" fmla="*/ 127 h 175"/>
                      <a:gd name="T10" fmla="*/ 161 w 176"/>
                      <a:gd name="T11" fmla="*/ 108 h 175"/>
                      <a:gd name="T12" fmla="*/ 175 w 176"/>
                      <a:gd name="T13" fmla="*/ 94 h 175"/>
                      <a:gd name="T14" fmla="*/ 163 w 176"/>
                      <a:gd name="T15" fmla="*/ 78 h 175"/>
                      <a:gd name="T16" fmla="*/ 172 w 176"/>
                      <a:gd name="T17" fmla="*/ 60 h 175"/>
                      <a:gd name="T18" fmla="*/ 154 w 176"/>
                      <a:gd name="T19" fmla="*/ 51 h 175"/>
                      <a:gd name="T20" fmla="*/ 155 w 176"/>
                      <a:gd name="T21" fmla="*/ 30 h 175"/>
                      <a:gd name="T22" fmla="*/ 135 w 176"/>
                      <a:gd name="T23" fmla="*/ 29 h 175"/>
                      <a:gd name="T24" fmla="*/ 128 w 176"/>
                      <a:gd name="T25" fmla="*/ 9 h 175"/>
                      <a:gd name="T26" fmla="*/ 108 w 176"/>
                      <a:gd name="T27" fmla="*/ 15 h 175"/>
                      <a:gd name="T28" fmla="*/ 94 w 176"/>
                      <a:gd name="T29" fmla="*/ 0 h 175"/>
                      <a:gd name="T30" fmla="*/ 79 w 176"/>
                      <a:gd name="T31" fmla="*/ 13 h 175"/>
                      <a:gd name="T32" fmla="*/ 61 w 176"/>
                      <a:gd name="T33" fmla="*/ 4 h 175"/>
                      <a:gd name="T34" fmla="*/ 51 w 176"/>
                      <a:gd name="T35" fmla="*/ 23 h 175"/>
                      <a:gd name="T36" fmla="*/ 31 w 176"/>
                      <a:gd name="T37" fmla="*/ 21 h 175"/>
                      <a:gd name="T38" fmla="*/ 29 w 176"/>
                      <a:gd name="T39" fmla="*/ 42 h 175"/>
                      <a:gd name="T40" fmla="*/ 10 w 176"/>
                      <a:gd name="T41" fmla="*/ 48 h 175"/>
                      <a:gd name="T42" fmla="*/ 16 w 176"/>
                      <a:gd name="T43" fmla="*/ 66 h 175"/>
                      <a:gd name="T44" fmla="*/ 0 w 176"/>
                      <a:gd name="T45" fmla="*/ 81 h 175"/>
                      <a:gd name="T46" fmla="*/ 13 w 176"/>
                      <a:gd name="T47" fmla="*/ 96 h 175"/>
                      <a:gd name="T48" fmla="*/ 5 w 176"/>
                      <a:gd name="T49" fmla="*/ 115 h 175"/>
                      <a:gd name="T50" fmla="*/ 22 w 176"/>
                      <a:gd name="T51" fmla="*/ 124 h 175"/>
                      <a:gd name="T52" fmla="*/ 21 w 176"/>
                      <a:gd name="T53" fmla="*/ 145 h 175"/>
                      <a:gd name="T54" fmla="*/ 40 w 176"/>
                      <a:gd name="T55" fmla="*/ 146 h 175"/>
                      <a:gd name="T56" fmla="*/ 48 w 176"/>
                      <a:gd name="T57" fmla="*/ 166 h 175"/>
                      <a:gd name="T58" fmla="*/ 66 w 176"/>
                      <a:gd name="T59" fmla="*/ 160 h 175"/>
                      <a:gd name="T60" fmla="*/ 81 w 176"/>
                      <a:gd name="T61" fmla="*/ 175 h 175"/>
                      <a:gd name="T62" fmla="*/ 96 w 176"/>
                      <a:gd name="T63" fmla="*/ 16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5">
                        <a:moveTo>
                          <a:pt x="109" y="161"/>
                        </a:moveTo>
                        <a:cubicBezTo>
                          <a:pt x="115" y="171"/>
                          <a:pt x="115" y="171"/>
                          <a:pt x="115" y="171"/>
                        </a:cubicBezTo>
                        <a:cubicBezTo>
                          <a:pt x="128" y="166"/>
                          <a:pt x="128" y="166"/>
                          <a:pt x="128" y="166"/>
                        </a:cubicBezTo>
                        <a:cubicBezTo>
                          <a:pt x="125" y="154"/>
                          <a:pt x="125" y="154"/>
                          <a:pt x="125" y="154"/>
                        </a:cubicBezTo>
                        <a:cubicBezTo>
                          <a:pt x="128" y="152"/>
                          <a:pt x="132" y="150"/>
                          <a:pt x="135" y="147"/>
                        </a:cubicBezTo>
                        <a:cubicBezTo>
                          <a:pt x="145" y="155"/>
                          <a:pt x="145" y="155"/>
                          <a:pt x="145" y="155"/>
                        </a:cubicBezTo>
                        <a:cubicBezTo>
                          <a:pt x="155" y="145"/>
                          <a:pt x="155" y="145"/>
                          <a:pt x="155" y="145"/>
                        </a:cubicBezTo>
                        <a:cubicBezTo>
                          <a:pt x="148" y="135"/>
                          <a:pt x="148" y="135"/>
                          <a:pt x="148" y="135"/>
                        </a:cubicBezTo>
                        <a:cubicBezTo>
                          <a:pt x="150" y="131"/>
                          <a:pt x="153" y="128"/>
                          <a:pt x="155" y="124"/>
                        </a:cubicBezTo>
                        <a:cubicBezTo>
                          <a:pt x="166" y="127"/>
                          <a:pt x="166" y="127"/>
                          <a:pt x="166" y="127"/>
                        </a:cubicBezTo>
                        <a:cubicBezTo>
                          <a:pt x="172" y="115"/>
                          <a:pt x="172" y="115"/>
                          <a:pt x="172" y="115"/>
                        </a:cubicBezTo>
                        <a:cubicBezTo>
                          <a:pt x="161" y="108"/>
                          <a:pt x="161" y="108"/>
                          <a:pt x="161" y="108"/>
                        </a:cubicBezTo>
                        <a:cubicBezTo>
                          <a:pt x="162" y="104"/>
                          <a:pt x="163" y="100"/>
                          <a:pt x="163" y="96"/>
                        </a:cubicBezTo>
                        <a:cubicBezTo>
                          <a:pt x="175" y="94"/>
                          <a:pt x="175" y="94"/>
                          <a:pt x="175" y="94"/>
                        </a:cubicBezTo>
                        <a:cubicBezTo>
                          <a:pt x="176" y="81"/>
                          <a:pt x="176" y="81"/>
                          <a:pt x="176" y="81"/>
                        </a:cubicBezTo>
                        <a:cubicBezTo>
                          <a:pt x="163" y="78"/>
                          <a:pt x="163" y="78"/>
                          <a:pt x="163" y="78"/>
                        </a:cubicBezTo>
                        <a:cubicBezTo>
                          <a:pt x="162" y="74"/>
                          <a:pt x="162" y="70"/>
                          <a:pt x="160" y="66"/>
                        </a:cubicBezTo>
                        <a:cubicBezTo>
                          <a:pt x="172" y="60"/>
                          <a:pt x="172" y="60"/>
                          <a:pt x="172" y="60"/>
                        </a:cubicBezTo>
                        <a:cubicBezTo>
                          <a:pt x="166" y="48"/>
                          <a:pt x="166" y="48"/>
                          <a:pt x="166" y="48"/>
                        </a:cubicBezTo>
                        <a:cubicBezTo>
                          <a:pt x="154" y="51"/>
                          <a:pt x="154" y="51"/>
                          <a:pt x="154" y="51"/>
                        </a:cubicBezTo>
                        <a:cubicBezTo>
                          <a:pt x="152" y="47"/>
                          <a:pt x="149" y="44"/>
                          <a:pt x="147" y="40"/>
                        </a:cubicBezTo>
                        <a:cubicBezTo>
                          <a:pt x="155" y="30"/>
                          <a:pt x="155" y="30"/>
                          <a:pt x="155" y="30"/>
                        </a:cubicBezTo>
                        <a:cubicBezTo>
                          <a:pt x="146" y="21"/>
                          <a:pt x="146" y="21"/>
                          <a:pt x="146" y="21"/>
                        </a:cubicBezTo>
                        <a:cubicBezTo>
                          <a:pt x="135" y="29"/>
                          <a:pt x="135" y="29"/>
                          <a:pt x="135" y="29"/>
                        </a:cubicBezTo>
                        <a:cubicBezTo>
                          <a:pt x="131" y="26"/>
                          <a:pt x="128" y="24"/>
                          <a:pt x="124" y="22"/>
                        </a:cubicBezTo>
                        <a:cubicBezTo>
                          <a:pt x="128" y="9"/>
                          <a:pt x="128" y="9"/>
                          <a:pt x="128" y="9"/>
                        </a:cubicBezTo>
                        <a:cubicBezTo>
                          <a:pt x="115" y="4"/>
                          <a:pt x="115" y="4"/>
                          <a:pt x="115" y="4"/>
                        </a:cubicBezTo>
                        <a:cubicBezTo>
                          <a:pt x="108" y="15"/>
                          <a:pt x="108" y="15"/>
                          <a:pt x="108" y="15"/>
                        </a:cubicBezTo>
                        <a:cubicBezTo>
                          <a:pt x="104" y="14"/>
                          <a:pt x="100" y="14"/>
                          <a:pt x="96" y="13"/>
                        </a:cubicBezTo>
                        <a:cubicBezTo>
                          <a:pt x="94" y="0"/>
                          <a:pt x="94" y="0"/>
                          <a:pt x="94" y="0"/>
                        </a:cubicBezTo>
                        <a:cubicBezTo>
                          <a:pt x="81" y="0"/>
                          <a:pt x="81" y="0"/>
                          <a:pt x="81" y="0"/>
                        </a:cubicBezTo>
                        <a:cubicBezTo>
                          <a:pt x="79" y="13"/>
                          <a:pt x="79" y="13"/>
                          <a:pt x="79" y="13"/>
                        </a:cubicBezTo>
                        <a:cubicBezTo>
                          <a:pt x="75" y="14"/>
                          <a:pt x="71" y="15"/>
                          <a:pt x="67" y="16"/>
                        </a:cubicBezTo>
                        <a:cubicBezTo>
                          <a:pt x="61" y="4"/>
                          <a:pt x="61" y="4"/>
                          <a:pt x="61" y="4"/>
                        </a:cubicBezTo>
                        <a:cubicBezTo>
                          <a:pt x="48" y="10"/>
                          <a:pt x="48" y="10"/>
                          <a:pt x="48" y="10"/>
                        </a:cubicBezTo>
                        <a:cubicBezTo>
                          <a:pt x="51" y="23"/>
                          <a:pt x="51" y="23"/>
                          <a:pt x="51" y="23"/>
                        </a:cubicBezTo>
                        <a:cubicBezTo>
                          <a:pt x="48" y="24"/>
                          <a:pt x="45" y="26"/>
                          <a:pt x="42" y="29"/>
                        </a:cubicBezTo>
                        <a:cubicBezTo>
                          <a:pt x="31" y="21"/>
                          <a:pt x="31" y="21"/>
                          <a:pt x="31" y="21"/>
                        </a:cubicBezTo>
                        <a:cubicBezTo>
                          <a:pt x="22" y="30"/>
                          <a:pt x="22" y="30"/>
                          <a:pt x="22" y="30"/>
                        </a:cubicBezTo>
                        <a:cubicBezTo>
                          <a:pt x="29" y="42"/>
                          <a:pt x="29" y="42"/>
                          <a:pt x="29" y="42"/>
                        </a:cubicBezTo>
                        <a:cubicBezTo>
                          <a:pt x="26" y="45"/>
                          <a:pt x="24" y="48"/>
                          <a:pt x="22" y="52"/>
                        </a:cubicBezTo>
                        <a:cubicBezTo>
                          <a:pt x="10" y="48"/>
                          <a:pt x="10" y="48"/>
                          <a:pt x="10" y="48"/>
                        </a:cubicBezTo>
                        <a:cubicBezTo>
                          <a:pt x="5" y="59"/>
                          <a:pt x="5" y="59"/>
                          <a:pt x="5" y="59"/>
                        </a:cubicBezTo>
                        <a:cubicBezTo>
                          <a:pt x="16" y="66"/>
                          <a:pt x="16" y="66"/>
                          <a:pt x="16" y="66"/>
                        </a:cubicBezTo>
                        <a:cubicBezTo>
                          <a:pt x="15" y="70"/>
                          <a:pt x="14" y="75"/>
                          <a:pt x="14" y="79"/>
                        </a:cubicBezTo>
                        <a:cubicBezTo>
                          <a:pt x="0" y="81"/>
                          <a:pt x="0" y="81"/>
                          <a:pt x="0" y="81"/>
                        </a:cubicBezTo>
                        <a:cubicBezTo>
                          <a:pt x="0" y="94"/>
                          <a:pt x="0" y="94"/>
                          <a:pt x="0" y="94"/>
                        </a:cubicBezTo>
                        <a:cubicBezTo>
                          <a:pt x="13" y="96"/>
                          <a:pt x="13" y="96"/>
                          <a:pt x="13" y="96"/>
                        </a:cubicBezTo>
                        <a:cubicBezTo>
                          <a:pt x="14" y="100"/>
                          <a:pt x="15" y="105"/>
                          <a:pt x="16" y="109"/>
                        </a:cubicBezTo>
                        <a:cubicBezTo>
                          <a:pt x="5" y="115"/>
                          <a:pt x="5" y="115"/>
                          <a:pt x="5" y="115"/>
                        </a:cubicBezTo>
                        <a:cubicBezTo>
                          <a:pt x="9" y="127"/>
                          <a:pt x="9" y="127"/>
                          <a:pt x="9" y="127"/>
                        </a:cubicBezTo>
                        <a:cubicBezTo>
                          <a:pt x="22" y="124"/>
                          <a:pt x="22" y="124"/>
                          <a:pt x="22" y="124"/>
                        </a:cubicBezTo>
                        <a:cubicBezTo>
                          <a:pt x="24" y="128"/>
                          <a:pt x="27" y="131"/>
                          <a:pt x="29" y="135"/>
                        </a:cubicBezTo>
                        <a:cubicBezTo>
                          <a:pt x="21" y="145"/>
                          <a:pt x="21" y="145"/>
                          <a:pt x="21" y="145"/>
                        </a:cubicBezTo>
                        <a:cubicBezTo>
                          <a:pt x="31" y="154"/>
                          <a:pt x="31" y="154"/>
                          <a:pt x="31" y="154"/>
                        </a:cubicBezTo>
                        <a:cubicBezTo>
                          <a:pt x="40" y="146"/>
                          <a:pt x="40" y="146"/>
                          <a:pt x="40" y="146"/>
                        </a:cubicBezTo>
                        <a:cubicBezTo>
                          <a:pt x="44" y="149"/>
                          <a:pt x="48" y="152"/>
                          <a:pt x="52" y="154"/>
                        </a:cubicBezTo>
                        <a:cubicBezTo>
                          <a:pt x="48" y="166"/>
                          <a:pt x="48" y="166"/>
                          <a:pt x="48" y="166"/>
                        </a:cubicBezTo>
                        <a:cubicBezTo>
                          <a:pt x="60" y="171"/>
                          <a:pt x="60" y="171"/>
                          <a:pt x="60" y="171"/>
                        </a:cubicBezTo>
                        <a:cubicBezTo>
                          <a:pt x="66" y="160"/>
                          <a:pt x="66" y="160"/>
                          <a:pt x="66" y="160"/>
                        </a:cubicBezTo>
                        <a:cubicBezTo>
                          <a:pt x="70" y="161"/>
                          <a:pt x="75" y="162"/>
                          <a:pt x="80" y="163"/>
                        </a:cubicBezTo>
                        <a:cubicBezTo>
                          <a:pt x="81" y="175"/>
                          <a:pt x="81" y="175"/>
                          <a:pt x="81" y="175"/>
                        </a:cubicBezTo>
                        <a:cubicBezTo>
                          <a:pt x="95" y="175"/>
                          <a:pt x="95" y="175"/>
                          <a:pt x="95" y="175"/>
                        </a:cubicBezTo>
                        <a:cubicBezTo>
                          <a:pt x="96" y="163"/>
                          <a:pt x="96" y="163"/>
                          <a:pt x="96" y="163"/>
                        </a:cubicBezTo>
                      </a:path>
                    </a:pathLst>
                  </a:custGeom>
                  <a:solidFill>
                    <a:schemeClr val="bg1"/>
                  </a:solidFill>
                  <a:ln w="12700" cap="rnd">
                    <a:solidFill>
                      <a:srgbClr val="0098CC"/>
                    </a:solidFill>
                    <a:prstDash val="solid"/>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93" name="Oval 19">
                    <a:extLst>
                      <a:ext uri="{FF2B5EF4-FFF2-40B4-BE49-F238E27FC236}">
                        <a16:creationId xmlns:a16="http://schemas.microsoft.com/office/drawing/2014/main" id="{C3C4C7A0-0BF6-4DC4-A027-B46B06705C5B}"/>
                      </a:ext>
                    </a:extLst>
                  </p:cNvPr>
                  <p:cNvSpPr>
                    <a:spLocks noChangeArrowheads="1"/>
                  </p:cNvSpPr>
                  <p:nvPr/>
                </p:nvSpPr>
                <p:spPr bwMode="auto">
                  <a:xfrm>
                    <a:off x="650324" y="5127332"/>
                    <a:ext cx="931702" cy="938063"/>
                  </a:xfrm>
                  <a:prstGeom prst="ellipse">
                    <a:avLst/>
                  </a:prstGeom>
                  <a:solidFill>
                    <a:schemeClr val="bg1"/>
                  </a:solidFill>
                  <a:ln w="12700" cap="rnd">
                    <a:solidFill>
                      <a:srgbClr val="0098CC"/>
                    </a:solidFill>
                    <a:prstDash val="dashDot"/>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sp>
              <p:nvSpPr>
                <p:cNvPr id="91" name="Oval 18">
                  <a:extLst>
                    <a:ext uri="{FF2B5EF4-FFF2-40B4-BE49-F238E27FC236}">
                      <a16:creationId xmlns:a16="http://schemas.microsoft.com/office/drawing/2014/main" id="{5A1B9682-2902-433B-A4DD-EB162FFAFD58}"/>
                    </a:ext>
                  </a:extLst>
                </p:cNvPr>
                <p:cNvSpPr>
                  <a:spLocks noChangeArrowheads="1"/>
                </p:cNvSpPr>
                <p:nvPr/>
              </p:nvSpPr>
              <p:spPr bwMode="auto">
                <a:xfrm>
                  <a:off x="710739" y="5187753"/>
                  <a:ext cx="810867" cy="817228"/>
                </a:xfrm>
                <a:prstGeom prst="ellipse">
                  <a:avLst/>
                </a:prstGeom>
                <a:solidFill>
                  <a:schemeClr val="bg1"/>
                </a:solidFill>
                <a:ln w="12700" cap="rnd">
                  <a:solidFill>
                    <a:srgbClr val="0098CC"/>
                  </a:solid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grpSp>
            <p:nvGrpSpPr>
              <p:cNvPr id="85" name="Group 84">
                <a:extLst>
                  <a:ext uri="{FF2B5EF4-FFF2-40B4-BE49-F238E27FC236}">
                    <a16:creationId xmlns:a16="http://schemas.microsoft.com/office/drawing/2014/main" id="{1D5613E5-E58C-4466-9BC1-5C78A746E08D}"/>
                  </a:ext>
                </a:extLst>
              </p:cNvPr>
              <p:cNvGrpSpPr/>
              <p:nvPr/>
            </p:nvGrpSpPr>
            <p:grpSpPr>
              <a:xfrm rot="18945781">
                <a:off x="3663217" y="4745426"/>
                <a:ext cx="737458" cy="733904"/>
                <a:chOff x="456349" y="4939723"/>
                <a:chExt cx="1319647" cy="1313288"/>
              </a:xfrm>
            </p:grpSpPr>
            <p:grpSp>
              <p:nvGrpSpPr>
                <p:cNvPr id="86" name="Group 85">
                  <a:extLst>
                    <a:ext uri="{FF2B5EF4-FFF2-40B4-BE49-F238E27FC236}">
                      <a16:creationId xmlns:a16="http://schemas.microsoft.com/office/drawing/2014/main" id="{C5FB338E-AD63-472E-BFB9-E7632506D595}"/>
                    </a:ext>
                  </a:extLst>
                </p:cNvPr>
                <p:cNvGrpSpPr/>
                <p:nvPr/>
              </p:nvGrpSpPr>
              <p:grpSpPr>
                <a:xfrm>
                  <a:off x="456349" y="4939723"/>
                  <a:ext cx="1319647" cy="1313288"/>
                  <a:chOff x="456349" y="4939723"/>
                  <a:chExt cx="1319647" cy="1313288"/>
                </a:xfrm>
              </p:grpSpPr>
              <p:sp>
                <p:nvSpPr>
                  <p:cNvPr id="88" name="Freeform 17">
                    <a:extLst>
                      <a:ext uri="{FF2B5EF4-FFF2-40B4-BE49-F238E27FC236}">
                        <a16:creationId xmlns:a16="http://schemas.microsoft.com/office/drawing/2014/main" id="{C3C4BCB2-6EFF-43B6-A2A1-9E9C00503803}"/>
                      </a:ext>
                    </a:extLst>
                  </p:cNvPr>
                  <p:cNvSpPr>
                    <a:spLocks/>
                  </p:cNvSpPr>
                  <p:nvPr/>
                </p:nvSpPr>
                <p:spPr bwMode="auto">
                  <a:xfrm>
                    <a:off x="456349" y="4939723"/>
                    <a:ext cx="1319647" cy="1313288"/>
                  </a:xfrm>
                  <a:custGeom>
                    <a:avLst/>
                    <a:gdLst>
                      <a:gd name="T0" fmla="*/ 115 w 176"/>
                      <a:gd name="T1" fmla="*/ 171 h 175"/>
                      <a:gd name="T2" fmla="*/ 125 w 176"/>
                      <a:gd name="T3" fmla="*/ 154 h 175"/>
                      <a:gd name="T4" fmla="*/ 145 w 176"/>
                      <a:gd name="T5" fmla="*/ 155 h 175"/>
                      <a:gd name="T6" fmla="*/ 148 w 176"/>
                      <a:gd name="T7" fmla="*/ 135 h 175"/>
                      <a:gd name="T8" fmla="*/ 166 w 176"/>
                      <a:gd name="T9" fmla="*/ 127 h 175"/>
                      <a:gd name="T10" fmla="*/ 161 w 176"/>
                      <a:gd name="T11" fmla="*/ 108 h 175"/>
                      <a:gd name="T12" fmla="*/ 175 w 176"/>
                      <a:gd name="T13" fmla="*/ 94 h 175"/>
                      <a:gd name="T14" fmla="*/ 163 w 176"/>
                      <a:gd name="T15" fmla="*/ 78 h 175"/>
                      <a:gd name="T16" fmla="*/ 172 w 176"/>
                      <a:gd name="T17" fmla="*/ 60 h 175"/>
                      <a:gd name="T18" fmla="*/ 154 w 176"/>
                      <a:gd name="T19" fmla="*/ 51 h 175"/>
                      <a:gd name="T20" fmla="*/ 155 w 176"/>
                      <a:gd name="T21" fmla="*/ 30 h 175"/>
                      <a:gd name="T22" fmla="*/ 135 w 176"/>
                      <a:gd name="T23" fmla="*/ 29 h 175"/>
                      <a:gd name="T24" fmla="*/ 128 w 176"/>
                      <a:gd name="T25" fmla="*/ 9 h 175"/>
                      <a:gd name="T26" fmla="*/ 108 w 176"/>
                      <a:gd name="T27" fmla="*/ 15 h 175"/>
                      <a:gd name="T28" fmla="*/ 94 w 176"/>
                      <a:gd name="T29" fmla="*/ 0 h 175"/>
                      <a:gd name="T30" fmla="*/ 79 w 176"/>
                      <a:gd name="T31" fmla="*/ 13 h 175"/>
                      <a:gd name="T32" fmla="*/ 61 w 176"/>
                      <a:gd name="T33" fmla="*/ 4 h 175"/>
                      <a:gd name="T34" fmla="*/ 51 w 176"/>
                      <a:gd name="T35" fmla="*/ 23 h 175"/>
                      <a:gd name="T36" fmla="*/ 31 w 176"/>
                      <a:gd name="T37" fmla="*/ 21 h 175"/>
                      <a:gd name="T38" fmla="*/ 29 w 176"/>
                      <a:gd name="T39" fmla="*/ 42 h 175"/>
                      <a:gd name="T40" fmla="*/ 10 w 176"/>
                      <a:gd name="T41" fmla="*/ 48 h 175"/>
                      <a:gd name="T42" fmla="*/ 16 w 176"/>
                      <a:gd name="T43" fmla="*/ 66 h 175"/>
                      <a:gd name="T44" fmla="*/ 0 w 176"/>
                      <a:gd name="T45" fmla="*/ 81 h 175"/>
                      <a:gd name="T46" fmla="*/ 13 w 176"/>
                      <a:gd name="T47" fmla="*/ 96 h 175"/>
                      <a:gd name="T48" fmla="*/ 5 w 176"/>
                      <a:gd name="T49" fmla="*/ 115 h 175"/>
                      <a:gd name="T50" fmla="*/ 22 w 176"/>
                      <a:gd name="T51" fmla="*/ 124 h 175"/>
                      <a:gd name="T52" fmla="*/ 21 w 176"/>
                      <a:gd name="T53" fmla="*/ 145 h 175"/>
                      <a:gd name="T54" fmla="*/ 40 w 176"/>
                      <a:gd name="T55" fmla="*/ 146 h 175"/>
                      <a:gd name="T56" fmla="*/ 48 w 176"/>
                      <a:gd name="T57" fmla="*/ 166 h 175"/>
                      <a:gd name="T58" fmla="*/ 66 w 176"/>
                      <a:gd name="T59" fmla="*/ 160 h 175"/>
                      <a:gd name="T60" fmla="*/ 81 w 176"/>
                      <a:gd name="T61" fmla="*/ 175 h 175"/>
                      <a:gd name="T62" fmla="*/ 96 w 176"/>
                      <a:gd name="T63" fmla="*/ 16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5">
                        <a:moveTo>
                          <a:pt x="109" y="161"/>
                        </a:moveTo>
                        <a:cubicBezTo>
                          <a:pt x="115" y="171"/>
                          <a:pt x="115" y="171"/>
                          <a:pt x="115" y="171"/>
                        </a:cubicBezTo>
                        <a:cubicBezTo>
                          <a:pt x="128" y="166"/>
                          <a:pt x="128" y="166"/>
                          <a:pt x="128" y="166"/>
                        </a:cubicBezTo>
                        <a:cubicBezTo>
                          <a:pt x="125" y="154"/>
                          <a:pt x="125" y="154"/>
                          <a:pt x="125" y="154"/>
                        </a:cubicBezTo>
                        <a:cubicBezTo>
                          <a:pt x="128" y="152"/>
                          <a:pt x="132" y="150"/>
                          <a:pt x="135" y="147"/>
                        </a:cubicBezTo>
                        <a:cubicBezTo>
                          <a:pt x="145" y="155"/>
                          <a:pt x="145" y="155"/>
                          <a:pt x="145" y="155"/>
                        </a:cubicBezTo>
                        <a:cubicBezTo>
                          <a:pt x="155" y="145"/>
                          <a:pt x="155" y="145"/>
                          <a:pt x="155" y="145"/>
                        </a:cubicBezTo>
                        <a:cubicBezTo>
                          <a:pt x="148" y="135"/>
                          <a:pt x="148" y="135"/>
                          <a:pt x="148" y="135"/>
                        </a:cubicBezTo>
                        <a:cubicBezTo>
                          <a:pt x="150" y="131"/>
                          <a:pt x="153" y="128"/>
                          <a:pt x="155" y="124"/>
                        </a:cubicBezTo>
                        <a:cubicBezTo>
                          <a:pt x="166" y="127"/>
                          <a:pt x="166" y="127"/>
                          <a:pt x="166" y="127"/>
                        </a:cubicBezTo>
                        <a:cubicBezTo>
                          <a:pt x="172" y="115"/>
                          <a:pt x="172" y="115"/>
                          <a:pt x="172" y="115"/>
                        </a:cubicBezTo>
                        <a:cubicBezTo>
                          <a:pt x="161" y="108"/>
                          <a:pt x="161" y="108"/>
                          <a:pt x="161" y="108"/>
                        </a:cubicBezTo>
                        <a:cubicBezTo>
                          <a:pt x="162" y="104"/>
                          <a:pt x="163" y="100"/>
                          <a:pt x="163" y="96"/>
                        </a:cubicBezTo>
                        <a:cubicBezTo>
                          <a:pt x="175" y="94"/>
                          <a:pt x="175" y="94"/>
                          <a:pt x="175" y="94"/>
                        </a:cubicBezTo>
                        <a:cubicBezTo>
                          <a:pt x="176" y="81"/>
                          <a:pt x="176" y="81"/>
                          <a:pt x="176" y="81"/>
                        </a:cubicBezTo>
                        <a:cubicBezTo>
                          <a:pt x="163" y="78"/>
                          <a:pt x="163" y="78"/>
                          <a:pt x="163" y="78"/>
                        </a:cubicBezTo>
                        <a:cubicBezTo>
                          <a:pt x="162" y="74"/>
                          <a:pt x="162" y="70"/>
                          <a:pt x="160" y="66"/>
                        </a:cubicBezTo>
                        <a:cubicBezTo>
                          <a:pt x="172" y="60"/>
                          <a:pt x="172" y="60"/>
                          <a:pt x="172" y="60"/>
                        </a:cubicBezTo>
                        <a:cubicBezTo>
                          <a:pt x="166" y="48"/>
                          <a:pt x="166" y="48"/>
                          <a:pt x="166" y="48"/>
                        </a:cubicBezTo>
                        <a:cubicBezTo>
                          <a:pt x="154" y="51"/>
                          <a:pt x="154" y="51"/>
                          <a:pt x="154" y="51"/>
                        </a:cubicBezTo>
                        <a:cubicBezTo>
                          <a:pt x="152" y="47"/>
                          <a:pt x="149" y="44"/>
                          <a:pt x="147" y="40"/>
                        </a:cubicBezTo>
                        <a:cubicBezTo>
                          <a:pt x="155" y="30"/>
                          <a:pt x="155" y="30"/>
                          <a:pt x="155" y="30"/>
                        </a:cubicBezTo>
                        <a:cubicBezTo>
                          <a:pt x="146" y="21"/>
                          <a:pt x="146" y="21"/>
                          <a:pt x="146" y="21"/>
                        </a:cubicBezTo>
                        <a:cubicBezTo>
                          <a:pt x="135" y="29"/>
                          <a:pt x="135" y="29"/>
                          <a:pt x="135" y="29"/>
                        </a:cubicBezTo>
                        <a:cubicBezTo>
                          <a:pt x="131" y="26"/>
                          <a:pt x="128" y="24"/>
                          <a:pt x="124" y="22"/>
                        </a:cubicBezTo>
                        <a:cubicBezTo>
                          <a:pt x="128" y="9"/>
                          <a:pt x="128" y="9"/>
                          <a:pt x="128" y="9"/>
                        </a:cubicBezTo>
                        <a:cubicBezTo>
                          <a:pt x="115" y="4"/>
                          <a:pt x="115" y="4"/>
                          <a:pt x="115" y="4"/>
                        </a:cubicBezTo>
                        <a:cubicBezTo>
                          <a:pt x="108" y="15"/>
                          <a:pt x="108" y="15"/>
                          <a:pt x="108" y="15"/>
                        </a:cubicBezTo>
                        <a:cubicBezTo>
                          <a:pt x="104" y="14"/>
                          <a:pt x="100" y="14"/>
                          <a:pt x="96" y="13"/>
                        </a:cubicBezTo>
                        <a:cubicBezTo>
                          <a:pt x="94" y="0"/>
                          <a:pt x="94" y="0"/>
                          <a:pt x="94" y="0"/>
                        </a:cubicBezTo>
                        <a:cubicBezTo>
                          <a:pt x="81" y="0"/>
                          <a:pt x="81" y="0"/>
                          <a:pt x="81" y="0"/>
                        </a:cubicBezTo>
                        <a:cubicBezTo>
                          <a:pt x="79" y="13"/>
                          <a:pt x="79" y="13"/>
                          <a:pt x="79" y="13"/>
                        </a:cubicBezTo>
                        <a:cubicBezTo>
                          <a:pt x="75" y="14"/>
                          <a:pt x="71" y="15"/>
                          <a:pt x="67" y="16"/>
                        </a:cubicBezTo>
                        <a:cubicBezTo>
                          <a:pt x="61" y="4"/>
                          <a:pt x="61" y="4"/>
                          <a:pt x="61" y="4"/>
                        </a:cubicBezTo>
                        <a:cubicBezTo>
                          <a:pt x="48" y="10"/>
                          <a:pt x="48" y="10"/>
                          <a:pt x="48" y="10"/>
                        </a:cubicBezTo>
                        <a:cubicBezTo>
                          <a:pt x="51" y="23"/>
                          <a:pt x="51" y="23"/>
                          <a:pt x="51" y="23"/>
                        </a:cubicBezTo>
                        <a:cubicBezTo>
                          <a:pt x="48" y="24"/>
                          <a:pt x="45" y="26"/>
                          <a:pt x="42" y="29"/>
                        </a:cubicBezTo>
                        <a:cubicBezTo>
                          <a:pt x="31" y="21"/>
                          <a:pt x="31" y="21"/>
                          <a:pt x="31" y="21"/>
                        </a:cubicBezTo>
                        <a:cubicBezTo>
                          <a:pt x="22" y="30"/>
                          <a:pt x="22" y="30"/>
                          <a:pt x="22" y="30"/>
                        </a:cubicBezTo>
                        <a:cubicBezTo>
                          <a:pt x="29" y="42"/>
                          <a:pt x="29" y="42"/>
                          <a:pt x="29" y="42"/>
                        </a:cubicBezTo>
                        <a:cubicBezTo>
                          <a:pt x="26" y="45"/>
                          <a:pt x="24" y="48"/>
                          <a:pt x="22" y="52"/>
                        </a:cubicBezTo>
                        <a:cubicBezTo>
                          <a:pt x="10" y="48"/>
                          <a:pt x="10" y="48"/>
                          <a:pt x="10" y="48"/>
                        </a:cubicBezTo>
                        <a:cubicBezTo>
                          <a:pt x="5" y="59"/>
                          <a:pt x="5" y="59"/>
                          <a:pt x="5" y="59"/>
                        </a:cubicBezTo>
                        <a:cubicBezTo>
                          <a:pt x="16" y="66"/>
                          <a:pt x="16" y="66"/>
                          <a:pt x="16" y="66"/>
                        </a:cubicBezTo>
                        <a:cubicBezTo>
                          <a:pt x="15" y="70"/>
                          <a:pt x="14" y="75"/>
                          <a:pt x="14" y="79"/>
                        </a:cubicBezTo>
                        <a:cubicBezTo>
                          <a:pt x="0" y="81"/>
                          <a:pt x="0" y="81"/>
                          <a:pt x="0" y="81"/>
                        </a:cubicBezTo>
                        <a:cubicBezTo>
                          <a:pt x="0" y="94"/>
                          <a:pt x="0" y="94"/>
                          <a:pt x="0" y="94"/>
                        </a:cubicBezTo>
                        <a:cubicBezTo>
                          <a:pt x="13" y="96"/>
                          <a:pt x="13" y="96"/>
                          <a:pt x="13" y="96"/>
                        </a:cubicBezTo>
                        <a:cubicBezTo>
                          <a:pt x="14" y="100"/>
                          <a:pt x="15" y="105"/>
                          <a:pt x="16" y="109"/>
                        </a:cubicBezTo>
                        <a:cubicBezTo>
                          <a:pt x="5" y="115"/>
                          <a:pt x="5" y="115"/>
                          <a:pt x="5" y="115"/>
                        </a:cubicBezTo>
                        <a:cubicBezTo>
                          <a:pt x="9" y="127"/>
                          <a:pt x="9" y="127"/>
                          <a:pt x="9" y="127"/>
                        </a:cubicBezTo>
                        <a:cubicBezTo>
                          <a:pt x="22" y="124"/>
                          <a:pt x="22" y="124"/>
                          <a:pt x="22" y="124"/>
                        </a:cubicBezTo>
                        <a:cubicBezTo>
                          <a:pt x="24" y="128"/>
                          <a:pt x="27" y="131"/>
                          <a:pt x="29" y="135"/>
                        </a:cubicBezTo>
                        <a:cubicBezTo>
                          <a:pt x="21" y="145"/>
                          <a:pt x="21" y="145"/>
                          <a:pt x="21" y="145"/>
                        </a:cubicBezTo>
                        <a:cubicBezTo>
                          <a:pt x="31" y="154"/>
                          <a:pt x="31" y="154"/>
                          <a:pt x="31" y="154"/>
                        </a:cubicBezTo>
                        <a:cubicBezTo>
                          <a:pt x="40" y="146"/>
                          <a:pt x="40" y="146"/>
                          <a:pt x="40" y="146"/>
                        </a:cubicBezTo>
                        <a:cubicBezTo>
                          <a:pt x="44" y="149"/>
                          <a:pt x="48" y="152"/>
                          <a:pt x="52" y="154"/>
                        </a:cubicBezTo>
                        <a:cubicBezTo>
                          <a:pt x="48" y="166"/>
                          <a:pt x="48" y="166"/>
                          <a:pt x="48" y="166"/>
                        </a:cubicBezTo>
                        <a:cubicBezTo>
                          <a:pt x="60" y="171"/>
                          <a:pt x="60" y="171"/>
                          <a:pt x="60" y="171"/>
                        </a:cubicBezTo>
                        <a:cubicBezTo>
                          <a:pt x="66" y="160"/>
                          <a:pt x="66" y="160"/>
                          <a:pt x="66" y="160"/>
                        </a:cubicBezTo>
                        <a:cubicBezTo>
                          <a:pt x="70" y="161"/>
                          <a:pt x="75" y="162"/>
                          <a:pt x="80" y="163"/>
                        </a:cubicBezTo>
                        <a:cubicBezTo>
                          <a:pt x="81" y="175"/>
                          <a:pt x="81" y="175"/>
                          <a:pt x="81" y="175"/>
                        </a:cubicBezTo>
                        <a:cubicBezTo>
                          <a:pt x="95" y="175"/>
                          <a:pt x="95" y="175"/>
                          <a:pt x="95" y="175"/>
                        </a:cubicBezTo>
                        <a:cubicBezTo>
                          <a:pt x="96" y="163"/>
                          <a:pt x="96" y="163"/>
                          <a:pt x="96" y="163"/>
                        </a:cubicBezTo>
                      </a:path>
                    </a:pathLst>
                  </a:custGeom>
                  <a:solidFill>
                    <a:schemeClr val="bg1"/>
                  </a:solidFill>
                  <a:ln w="19050" cap="rnd">
                    <a:solidFill>
                      <a:srgbClr val="0098CC"/>
                    </a:solidFill>
                    <a:prstDash val="solid"/>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89" name="Oval 19">
                    <a:extLst>
                      <a:ext uri="{FF2B5EF4-FFF2-40B4-BE49-F238E27FC236}">
                        <a16:creationId xmlns:a16="http://schemas.microsoft.com/office/drawing/2014/main" id="{CDB0868D-FA36-455A-B72C-246FB4B4F500}"/>
                      </a:ext>
                    </a:extLst>
                  </p:cNvPr>
                  <p:cNvSpPr>
                    <a:spLocks noChangeArrowheads="1"/>
                  </p:cNvSpPr>
                  <p:nvPr/>
                </p:nvSpPr>
                <p:spPr bwMode="auto">
                  <a:xfrm>
                    <a:off x="650324" y="5127332"/>
                    <a:ext cx="931702" cy="938063"/>
                  </a:xfrm>
                  <a:prstGeom prst="ellipse">
                    <a:avLst/>
                  </a:prstGeom>
                  <a:solidFill>
                    <a:schemeClr val="bg1"/>
                  </a:solidFill>
                  <a:ln w="19050" cap="rnd">
                    <a:solidFill>
                      <a:srgbClr val="0098CC"/>
                    </a:solidFill>
                    <a:prstDash val="dashDot"/>
                    <a:round/>
                    <a:headEnd/>
                    <a:tailEnd/>
                  </a:ln>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sp>
              <p:nvSpPr>
                <p:cNvPr id="87" name="Oval 18">
                  <a:extLst>
                    <a:ext uri="{FF2B5EF4-FFF2-40B4-BE49-F238E27FC236}">
                      <a16:creationId xmlns:a16="http://schemas.microsoft.com/office/drawing/2014/main" id="{0FDE90C9-F2EE-451F-970F-A9A532E8FD54}"/>
                    </a:ext>
                  </a:extLst>
                </p:cNvPr>
                <p:cNvSpPr>
                  <a:spLocks noChangeArrowheads="1"/>
                </p:cNvSpPr>
                <p:nvPr/>
              </p:nvSpPr>
              <p:spPr bwMode="auto">
                <a:xfrm>
                  <a:off x="710739" y="5187753"/>
                  <a:ext cx="810867" cy="817228"/>
                </a:xfrm>
                <a:prstGeom prst="ellipse">
                  <a:avLst/>
                </a:prstGeom>
                <a:solidFill>
                  <a:schemeClr val="bg1"/>
                </a:solidFill>
                <a:ln w="19050" cap="rnd">
                  <a:solidFill>
                    <a:srgbClr val="0098CC"/>
                  </a:solid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grpSp>
        <p:grpSp>
          <p:nvGrpSpPr>
            <p:cNvPr id="18" name="Group 17">
              <a:extLst>
                <a:ext uri="{FF2B5EF4-FFF2-40B4-BE49-F238E27FC236}">
                  <a16:creationId xmlns:a16="http://schemas.microsoft.com/office/drawing/2014/main" id="{9AAAAAF5-FA8E-4BEA-9616-0FD1FCA51CC9}"/>
                </a:ext>
              </a:extLst>
            </p:cNvPr>
            <p:cNvGrpSpPr/>
            <p:nvPr/>
          </p:nvGrpSpPr>
          <p:grpSpPr>
            <a:xfrm>
              <a:off x="1018121" y="2625346"/>
              <a:ext cx="535418" cy="624561"/>
              <a:chOff x="322262" y="1716087"/>
              <a:chExt cx="707376" cy="825150"/>
            </a:xfrm>
          </p:grpSpPr>
          <p:sp>
            <p:nvSpPr>
              <p:cNvPr id="47" name="Freeform 7">
                <a:extLst>
                  <a:ext uri="{FF2B5EF4-FFF2-40B4-BE49-F238E27FC236}">
                    <a16:creationId xmlns:a16="http://schemas.microsoft.com/office/drawing/2014/main" id="{FA402B95-D87F-4448-A3AE-23B87FBBAB77}"/>
                  </a:ext>
                </a:extLst>
              </p:cNvPr>
              <p:cNvSpPr>
                <a:spLocks/>
              </p:cNvSpPr>
              <p:nvPr/>
            </p:nvSpPr>
            <p:spPr bwMode="auto">
              <a:xfrm>
                <a:off x="508737" y="1947167"/>
                <a:ext cx="361608" cy="594070"/>
              </a:xfrm>
              <a:custGeom>
                <a:avLst/>
                <a:gdLst>
                  <a:gd name="T0" fmla="*/ 114 w 154"/>
                  <a:gd name="T1" fmla="*/ 145 h 253"/>
                  <a:gd name="T2" fmla="*/ 154 w 154"/>
                  <a:gd name="T3" fmla="*/ 77 h 253"/>
                  <a:gd name="T4" fmla="*/ 77 w 154"/>
                  <a:gd name="T5" fmla="*/ 0 h 253"/>
                  <a:gd name="T6" fmla="*/ 0 w 154"/>
                  <a:gd name="T7" fmla="*/ 77 h 253"/>
                  <a:gd name="T8" fmla="*/ 40 w 154"/>
                  <a:gd name="T9" fmla="*/ 145 h 253"/>
                  <a:gd name="T10" fmla="*/ 40 w 154"/>
                  <a:gd name="T11" fmla="*/ 182 h 253"/>
                  <a:gd name="T12" fmla="*/ 114 w 154"/>
                  <a:gd name="T13" fmla="*/ 182 h 253"/>
                  <a:gd name="T14" fmla="*/ 114 w 154"/>
                  <a:gd name="T15" fmla="*/ 222 h 253"/>
                  <a:gd name="T16" fmla="*/ 98 w 154"/>
                  <a:gd name="T17" fmla="*/ 240 h 253"/>
                  <a:gd name="T18" fmla="*/ 98 w 154"/>
                  <a:gd name="T19" fmla="*/ 240 h 253"/>
                  <a:gd name="T20" fmla="*/ 77 w 154"/>
                  <a:gd name="T21" fmla="*/ 253 h 253"/>
                  <a:gd name="T22" fmla="*/ 55 w 154"/>
                  <a:gd name="T23" fmla="*/ 240 h 253"/>
                  <a:gd name="T24" fmla="*/ 56 w 154"/>
                  <a:gd name="T25" fmla="*/ 240 h 253"/>
                  <a:gd name="T26" fmla="*/ 40 w 154"/>
                  <a:gd name="T27" fmla="*/ 222 h 253"/>
                  <a:gd name="T28" fmla="*/ 40 w 154"/>
                  <a:gd name="T29" fmla="*/ 208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4" h="253">
                    <a:moveTo>
                      <a:pt x="114" y="145"/>
                    </a:moveTo>
                    <a:cubicBezTo>
                      <a:pt x="138" y="132"/>
                      <a:pt x="154" y="106"/>
                      <a:pt x="154" y="77"/>
                    </a:cubicBezTo>
                    <a:cubicBezTo>
                      <a:pt x="154" y="35"/>
                      <a:pt x="119" y="0"/>
                      <a:pt x="77" y="0"/>
                    </a:cubicBezTo>
                    <a:cubicBezTo>
                      <a:pt x="34" y="0"/>
                      <a:pt x="0" y="35"/>
                      <a:pt x="0" y="77"/>
                    </a:cubicBezTo>
                    <a:cubicBezTo>
                      <a:pt x="0" y="106"/>
                      <a:pt x="16" y="132"/>
                      <a:pt x="40" y="145"/>
                    </a:cubicBezTo>
                    <a:cubicBezTo>
                      <a:pt x="40" y="182"/>
                      <a:pt x="40" y="182"/>
                      <a:pt x="40" y="182"/>
                    </a:cubicBezTo>
                    <a:cubicBezTo>
                      <a:pt x="114" y="182"/>
                      <a:pt x="114" y="182"/>
                      <a:pt x="114" y="182"/>
                    </a:cubicBezTo>
                    <a:cubicBezTo>
                      <a:pt x="114" y="222"/>
                      <a:pt x="114" y="222"/>
                      <a:pt x="114" y="222"/>
                    </a:cubicBezTo>
                    <a:cubicBezTo>
                      <a:pt x="114" y="229"/>
                      <a:pt x="107" y="236"/>
                      <a:pt x="98" y="240"/>
                    </a:cubicBezTo>
                    <a:cubicBezTo>
                      <a:pt x="98" y="240"/>
                      <a:pt x="98" y="240"/>
                      <a:pt x="98" y="240"/>
                    </a:cubicBezTo>
                    <a:cubicBezTo>
                      <a:pt x="98" y="247"/>
                      <a:pt x="88" y="253"/>
                      <a:pt x="77" y="253"/>
                    </a:cubicBezTo>
                    <a:cubicBezTo>
                      <a:pt x="65" y="253"/>
                      <a:pt x="55" y="247"/>
                      <a:pt x="55" y="240"/>
                    </a:cubicBezTo>
                    <a:cubicBezTo>
                      <a:pt x="55" y="240"/>
                      <a:pt x="55" y="240"/>
                      <a:pt x="56" y="240"/>
                    </a:cubicBezTo>
                    <a:cubicBezTo>
                      <a:pt x="46" y="236"/>
                      <a:pt x="40" y="229"/>
                      <a:pt x="40" y="222"/>
                    </a:cubicBezTo>
                    <a:cubicBezTo>
                      <a:pt x="40" y="208"/>
                      <a:pt x="40" y="208"/>
                      <a:pt x="40" y="208"/>
                    </a:cubicBezTo>
                  </a:path>
                </a:pathLst>
              </a:custGeom>
              <a:noFill/>
              <a:ln w="19050" cap="rnd">
                <a:solidFill>
                  <a:srgbClr val="1B9EA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48" name="Freeform 8">
                <a:extLst>
                  <a:ext uri="{FF2B5EF4-FFF2-40B4-BE49-F238E27FC236}">
                    <a16:creationId xmlns:a16="http://schemas.microsoft.com/office/drawing/2014/main" id="{E3FA0739-782B-4078-A0D6-32B83F4DB80A}"/>
                  </a:ext>
                </a:extLst>
              </p:cNvPr>
              <p:cNvSpPr>
                <a:spLocks/>
              </p:cNvSpPr>
              <p:nvPr/>
            </p:nvSpPr>
            <p:spPr bwMode="auto">
              <a:xfrm>
                <a:off x="579270" y="2010746"/>
                <a:ext cx="129146" cy="126166"/>
              </a:xfrm>
              <a:custGeom>
                <a:avLst/>
                <a:gdLst>
                  <a:gd name="T0" fmla="*/ 0 w 55"/>
                  <a:gd name="T1" fmla="*/ 54 h 54"/>
                  <a:gd name="T2" fmla="*/ 55 w 55"/>
                  <a:gd name="T3" fmla="*/ 0 h 54"/>
                </a:gdLst>
                <a:ahLst/>
                <a:cxnLst>
                  <a:cxn ang="0">
                    <a:pos x="T0" y="T1"/>
                  </a:cxn>
                  <a:cxn ang="0">
                    <a:pos x="T2" y="T3"/>
                  </a:cxn>
                </a:cxnLst>
                <a:rect l="0" t="0" r="r" b="b"/>
                <a:pathLst>
                  <a:path w="55" h="54">
                    <a:moveTo>
                      <a:pt x="0" y="54"/>
                    </a:moveTo>
                    <a:cubicBezTo>
                      <a:pt x="0" y="24"/>
                      <a:pt x="25" y="0"/>
                      <a:pt x="55" y="0"/>
                    </a:cubicBezTo>
                  </a:path>
                </a:pathLst>
              </a:custGeom>
              <a:noFill/>
              <a:ln w="19050" cap="rnd">
                <a:solidFill>
                  <a:srgbClr val="1B9EA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50" name="Line 9">
                <a:extLst>
                  <a:ext uri="{FF2B5EF4-FFF2-40B4-BE49-F238E27FC236}">
                    <a16:creationId xmlns:a16="http://schemas.microsoft.com/office/drawing/2014/main" id="{0B75836F-92A9-40CE-8B43-D77481578407}"/>
                  </a:ext>
                </a:extLst>
              </p:cNvPr>
              <p:cNvSpPr>
                <a:spLocks noChangeShapeType="1"/>
              </p:cNvSpPr>
              <p:nvPr/>
            </p:nvSpPr>
            <p:spPr bwMode="auto">
              <a:xfrm flipV="1">
                <a:off x="696457" y="1716087"/>
                <a:ext cx="0" cy="165513"/>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51" name="Line 10">
                <a:extLst>
                  <a:ext uri="{FF2B5EF4-FFF2-40B4-BE49-F238E27FC236}">
                    <a16:creationId xmlns:a16="http://schemas.microsoft.com/office/drawing/2014/main" id="{BF8B78F6-E359-4B8C-AD0A-8E0FF70CAC34}"/>
                  </a:ext>
                </a:extLst>
              </p:cNvPr>
              <p:cNvSpPr>
                <a:spLocks noChangeShapeType="1"/>
              </p:cNvSpPr>
              <p:nvPr/>
            </p:nvSpPr>
            <p:spPr bwMode="auto">
              <a:xfrm flipH="1" flipV="1">
                <a:off x="355749" y="1933259"/>
                <a:ext cx="115238" cy="65566"/>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52" name="Line 11">
                <a:extLst>
                  <a:ext uri="{FF2B5EF4-FFF2-40B4-BE49-F238E27FC236}">
                    <a16:creationId xmlns:a16="http://schemas.microsoft.com/office/drawing/2014/main" id="{2EA7807F-ADF2-41B1-A4E5-3C25FC1CE06A}"/>
                  </a:ext>
                </a:extLst>
              </p:cNvPr>
              <p:cNvSpPr>
                <a:spLocks noChangeShapeType="1"/>
              </p:cNvSpPr>
              <p:nvPr/>
            </p:nvSpPr>
            <p:spPr bwMode="auto">
              <a:xfrm flipH="1">
                <a:off x="351775" y="2247182"/>
                <a:ext cx="114245" cy="65566"/>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53" name="Line 12">
                <a:extLst>
                  <a:ext uri="{FF2B5EF4-FFF2-40B4-BE49-F238E27FC236}">
                    <a16:creationId xmlns:a16="http://schemas.microsoft.com/office/drawing/2014/main" id="{BD2F5CEB-E6B3-4766-8964-3BAE2B3D0436}"/>
                  </a:ext>
                </a:extLst>
              </p:cNvPr>
              <p:cNvSpPr>
                <a:spLocks noChangeShapeType="1"/>
              </p:cNvSpPr>
              <p:nvPr/>
            </p:nvSpPr>
            <p:spPr bwMode="auto">
              <a:xfrm>
                <a:off x="896174" y="2259103"/>
                <a:ext cx="114245" cy="65566"/>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56" name="Line 13">
                <a:extLst>
                  <a:ext uri="{FF2B5EF4-FFF2-40B4-BE49-F238E27FC236}">
                    <a16:creationId xmlns:a16="http://schemas.microsoft.com/office/drawing/2014/main" id="{7ED692FF-E660-42D7-84AD-52336D591A4B}"/>
                  </a:ext>
                </a:extLst>
              </p:cNvPr>
              <p:cNvSpPr>
                <a:spLocks noChangeShapeType="1"/>
              </p:cNvSpPr>
              <p:nvPr/>
            </p:nvSpPr>
            <p:spPr bwMode="auto">
              <a:xfrm flipV="1">
                <a:off x="898358" y="1947167"/>
                <a:ext cx="115238" cy="66560"/>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57" name="Line 10">
                <a:extLst>
                  <a:ext uri="{FF2B5EF4-FFF2-40B4-BE49-F238E27FC236}">
                    <a16:creationId xmlns:a16="http://schemas.microsoft.com/office/drawing/2014/main" id="{94A3002B-FB5E-4B6E-A75E-A75C8C1CB159}"/>
                  </a:ext>
                </a:extLst>
              </p:cNvPr>
              <p:cNvSpPr>
                <a:spLocks noChangeShapeType="1"/>
              </p:cNvSpPr>
              <p:nvPr/>
            </p:nvSpPr>
            <p:spPr bwMode="auto">
              <a:xfrm flipH="1">
                <a:off x="322262" y="2122966"/>
                <a:ext cx="143757" cy="13946"/>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58" name="Line 9">
                <a:extLst>
                  <a:ext uri="{FF2B5EF4-FFF2-40B4-BE49-F238E27FC236}">
                    <a16:creationId xmlns:a16="http://schemas.microsoft.com/office/drawing/2014/main" id="{719EAE2B-3C1B-4EF8-9B91-137C7DBADCE6}"/>
                  </a:ext>
                </a:extLst>
              </p:cNvPr>
              <p:cNvSpPr>
                <a:spLocks noChangeShapeType="1"/>
              </p:cNvSpPr>
              <p:nvPr/>
            </p:nvSpPr>
            <p:spPr bwMode="auto">
              <a:xfrm flipH="1" flipV="1">
                <a:off x="508736" y="1814543"/>
                <a:ext cx="70533" cy="95220"/>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59" name="Line 13">
                <a:extLst>
                  <a:ext uri="{FF2B5EF4-FFF2-40B4-BE49-F238E27FC236}">
                    <a16:creationId xmlns:a16="http://schemas.microsoft.com/office/drawing/2014/main" id="{A622E228-B999-41E3-BE53-3EFABA23DD9C}"/>
                  </a:ext>
                </a:extLst>
              </p:cNvPr>
              <p:cNvSpPr>
                <a:spLocks noChangeShapeType="1"/>
              </p:cNvSpPr>
              <p:nvPr/>
            </p:nvSpPr>
            <p:spPr bwMode="auto">
              <a:xfrm flipV="1">
                <a:off x="806342" y="1814543"/>
                <a:ext cx="83448" cy="95219"/>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60" name="Line 13">
                <a:extLst>
                  <a:ext uri="{FF2B5EF4-FFF2-40B4-BE49-F238E27FC236}">
                    <a16:creationId xmlns:a16="http://schemas.microsoft.com/office/drawing/2014/main" id="{1DC4A251-5A98-49F7-834C-870D2BD671E2}"/>
                  </a:ext>
                </a:extLst>
              </p:cNvPr>
              <p:cNvSpPr>
                <a:spLocks noChangeShapeType="1"/>
              </p:cNvSpPr>
              <p:nvPr/>
            </p:nvSpPr>
            <p:spPr bwMode="auto">
              <a:xfrm>
                <a:off x="914400" y="2123960"/>
                <a:ext cx="115238" cy="6476"/>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grpSp>
          <p:nvGrpSpPr>
            <p:cNvPr id="19" name="Group 18">
              <a:extLst>
                <a:ext uri="{FF2B5EF4-FFF2-40B4-BE49-F238E27FC236}">
                  <a16:creationId xmlns:a16="http://schemas.microsoft.com/office/drawing/2014/main" id="{C14C4CB5-8D00-453A-888D-1D1A0CAA9FC8}"/>
                </a:ext>
              </a:extLst>
            </p:cNvPr>
            <p:cNvGrpSpPr/>
            <p:nvPr/>
          </p:nvGrpSpPr>
          <p:grpSpPr>
            <a:xfrm>
              <a:off x="407250" y="1203424"/>
              <a:ext cx="535418" cy="624561"/>
              <a:chOff x="322262" y="1716087"/>
              <a:chExt cx="707376" cy="825150"/>
            </a:xfrm>
          </p:grpSpPr>
          <p:sp>
            <p:nvSpPr>
              <p:cNvPr id="36" name="Freeform 7">
                <a:extLst>
                  <a:ext uri="{FF2B5EF4-FFF2-40B4-BE49-F238E27FC236}">
                    <a16:creationId xmlns:a16="http://schemas.microsoft.com/office/drawing/2014/main" id="{52FCB487-1093-4B95-9802-FBE3CE4C0F85}"/>
                  </a:ext>
                </a:extLst>
              </p:cNvPr>
              <p:cNvSpPr>
                <a:spLocks/>
              </p:cNvSpPr>
              <p:nvPr/>
            </p:nvSpPr>
            <p:spPr bwMode="auto">
              <a:xfrm>
                <a:off x="508737" y="1947167"/>
                <a:ext cx="361608" cy="594070"/>
              </a:xfrm>
              <a:custGeom>
                <a:avLst/>
                <a:gdLst>
                  <a:gd name="T0" fmla="*/ 114 w 154"/>
                  <a:gd name="T1" fmla="*/ 145 h 253"/>
                  <a:gd name="T2" fmla="*/ 154 w 154"/>
                  <a:gd name="T3" fmla="*/ 77 h 253"/>
                  <a:gd name="T4" fmla="*/ 77 w 154"/>
                  <a:gd name="T5" fmla="*/ 0 h 253"/>
                  <a:gd name="T6" fmla="*/ 0 w 154"/>
                  <a:gd name="T7" fmla="*/ 77 h 253"/>
                  <a:gd name="T8" fmla="*/ 40 w 154"/>
                  <a:gd name="T9" fmla="*/ 145 h 253"/>
                  <a:gd name="T10" fmla="*/ 40 w 154"/>
                  <a:gd name="T11" fmla="*/ 182 h 253"/>
                  <a:gd name="T12" fmla="*/ 114 w 154"/>
                  <a:gd name="T13" fmla="*/ 182 h 253"/>
                  <a:gd name="T14" fmla="*/ 114 w 154"/>
                  <a:gd name="T15" fmla="*/ 222 h 253"/>
                  <a:gd name="T16" fmla="*/ 98 w 154"/>
                  <a:gd name="T17" fmla="*/ 240 h 253"/>
                  <a:gd name="T18" fmla="*/ 98 w 154"/>
                  <a:gd name="T19" fmla="*/ 240 h 253"/>
                  <a:gd name="T20" fmla="*/ 77 w 154"/>
                  <a:gd name="T21" fmla="*/ 253 h 253"/>
                  <a:gd name="T22" fmla="*/ 55 w 154"/>
                  <a:gd name="T23" fmla="*/ 240 h 253"/>
                  <a:gd name="T24" fmla="*/ 56 w 154"/>
                  <a:gd name="T25" fmla="*/ 240 h 253"/>
                  <a:gd name="T26" fmla="*/ 40 w 154"/>
                  <a:gd name="T27" fmla="*/ 222 h 253"/>
                  <a:gd name="T28" fmla="*/ 40 w 154"/>
                  <a:gd name="T29" fmla="*/ 208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4" h="253">
                    <a:moveTo>
                      <a:pt x="114" y="145"/>
                    </a:moveTo>
                    <a:cubicBezTo>
                      <a:pt x="138" y="132"/>
                      <a:pt x="154" y="106"/>
                      <a:pt x="154" y="77"/>
                    </a:cubicBezTo>
                    <a:cubicBezTo>
                      <a:pt x="154" y="35"/>
                      <a:pt x="119" y="0"/>
                      <a:pt x="77" y="0"/>
                    </a:cubicBezTo>
                    <a:cubicBezTo>
                      <a:pt x="34" y="0"/>
                      <a:pt x="0" y="35"/>
                      <a:pt x="0" y="77"/>
                    </a:cubicBezTo>
                    <a:cubicBezTo>
                      <a:pt x="0" y="106"/>
                      <a:pt x="16" y="132"/>
                      <a:pt x="40" y="145"/>
                    </a:cubicBezTo>
                    <a:cubicBezTo>
                      <a:pt x="40" y="182"/>
                      <a:pt x="40" y="182"/>
                      <a:pt x="40" y="182"/>
                    </a:cubicBezTo>
                    <a:cubicBezTo>
                      <a:pt x="114" y="182"/>
                      <a:pt x="114" y="182"/>
                      <a:pt x="114" y="182"/>
                    </a:cubicBezTo>
                    <a:cubicBezTo>
                      <a:pt x="114" y="222"/>
                      <a:pt x="114" y="222"/>
                      <a:pt x="114" y="222"/>
                    </a:cubicBezTo>
                    <a:cubicBezTo>
                      <a:pt x="114" y="229"/>
                      <a:pt x="107" y="236"/>
                      <a:pt x="98" y="240"/>
                    </a:cubicBezTo>
                    <a:cubicBezTo>
                      <a:pt x="98" y="240"/>
                      <a:pt x="98" y="240"/>
                      <a:pt x="98" y="240"/>
                    </a:cubicBezTo>
                    <a:cubicBezTo>
                      <a:pt x="98" y="247"/>
                      <a:pt x="88" y="253"/>
                      <a:pt x="77" y="253"/>
                    </a:cubicBezTo>
                    <a:cubicBezTo>
                      <a:pt x="65" y="253"/>
                      <a:pt x="55" y="247"/>
                      <a:pt x="55" y="240"/>
                    </a:cubicBezTo>
                    <a:cubicBezTo>
                      <a:pt x="55" y="240"/>
                      <a:pt x="55" y="240"/>
                      <a:pt x="56" y="240"/>
                    </a:cubicBezTo>
                    <a:cubicBezTo>
                      <a:pt x="46" y="236"/>
                      <a:pt x="40" y="229"/>
                      <a:pt x="40" y="222"/>
                    </a:cubicBezTo>
                    <a:cubicBezTo>
                      <a:pt x="40" y="208"/>
                      <a:pt x="40" y="208"/>
                      <a:pt x="40" y="208"/>
                    </a:cubicBezTo>
                  </a:path>
                </a:pathLst>
              </a:custGeom>
              <a:noFill/>
              <a:ln w="19050" cap="rnd">
                <a:solidFill>
                  <a:srgbClr val="1B9EA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37" name="Freeform 8">
                <a:extLst>
                  <a:ext uri="{FF2B5EF4-FFF2-40B4-BE49-F238E27FC236}">
                    <a16:creationId xmlns:a16="http://schemas.microsoft.com/office/drawing/2014/main" id="{3607CC7D-45B2-4423-B603-86154C3A3885}"/>
                  </a:ext>
                </a:extLst>
              </p:cNvPr>
              <p:cNvSpPr>
                <a:spLocks/>
              </p:cNvSpPr>
              <p:nvPr/>
            </p:nvSpPr>
            <p:spPr bwMode="auto">
              <a:xfrm>
                <a:off x="579270" y="2010746"/>
                <a:ext cx="129146" cy="126166"/>
              </a:xfrm>
              <a:custGeom>
                <a:avLst/>
                <a:gdLst>
                  <a:gd name="T0" fmla="*/ 0 w 55"/>
                  <a:gd name="T1" fmla="*/ 54 h 54"/>
                  <a:gd name="T2" fmla="*/ 55 w 55"/>
                  <a:gd name="T3" fmla="*/ 0 h 54"/>
                </a:gdLst>
                <a:ahLst/>
                <a:cxnLst>
                  <a:cxn ang="0">
                    <a:pos x="T0" y="T1"/>
                  </a:cxn>
                  <a:cxn ang="0">
                    <a:pos x="T2" y="T3"/>
                  </a:cxn>
                </a:cxnLst>
                <a:rect l="0" t="0" r="r" b="b"/>
                <a:pathLst>
                  <a:path w="55" h="54">
                    <a:moveTo>
                      <a:pt x="0" y="54"/>
                    </a:moveTo>
                    <a:cubicBezTo>
                      <a:pt x="0" y="24"/>
                      <a:pt x="25" y="0"/>
                      <a:pt x="55" y="0"/>
                    </a:cubicBezTo>
                  </a:path>
                </a:pathLst>
              </a:custGeom>
              <a:noFill/>
              <a:ln w="19050" cap="rnd">
                <a:solidFill>
                  <a:schemeClr val="accent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38" name="Line 9">
                <a:extLst>
                  <a:ext uri="{FF2B5EF4-FFF2-40B4-BE49-F238E27FC236}">
                    <a16:creationId xmlns:a16="http://schemas.microsoft.com/office/drawing/2014/main" id="{A7FE8FBC-649F-4377-9C07-0352D42BAC89}"/>
                  </a:ext>
                </a:extLst>
              </p:cNvPr>
              <p:cNvSpPr>
                <a:spLocks noChangeShapeType="1"/>
              </p:cNvSpPr>
              <p:nvPr/>
            </p:nvSpPr>
            <p:spPr bwMode="auto">
              <a:xfrm flipV="1">
                <a:off x="696457" y="1716087"/>
                <a:ext cx="0" cy="165513"/>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39" name="Line 10">
                <a:extLst>
                  <a:ext uri="{FF2B5EF4-FFF2-40B4-BE49-F238E27FC236}">
                    <a16:creationId xmlns:a16="http://schemas.microsoft.com/office/drawing/2014/main" id="{690257F0-343A-474E-ADC2-3929FB3D57E9}"/>
                  </a:ext>
                </a:extLst>
              </p:cNvPr>
              <p:cNvSpPr>
                <a:spLocks noChangeShapeType="1"/>
              </p:cNvSpPr>
              <p:nvPr/>
            </p:nvSpPr>
            <p:spPr bwMode="auto">
              <a:xfrm flipH="1" flipV="1">
                <a:off x="355749" y="1933259"/>
                <a:ext cx="115238" cy="65566"/>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40" name="Line 11">
                <a:extLst>
                  <a:ext uri="{FF2B5EF4-FFF2-40B4-BE49-F238E27FC236}">
                    <a16:creationId xmlns:a16="http://schemas.microsoft.com/office/drawing/2014/main" id="{61C0B892-15FB-4E37-84A2-1B579C34F6FD}"/>
                  </a:ext>
                </a:extLst>
              </p:cNvPr>
              <p:cNvSpPr>
                <a:spLocks noChangeShapeType="1"/>
              </p:cNvSpPr>
              <p:nvPr/>
            </p:nvSpPr>
            <p:spPr bwMode="auto">
              <a:xfrm flipH="1">
                <a:off x="351775" y="2247182"/>
                <a:ext cx="114245" cy="65566"/>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41" name="Line 12">
                <a:extLst>
                  <a:ext uri="{FF2B5EF4-FFF2-40B4-BE49-F238E27FC236}">
                    <a16:creationId xmlns:a16="http://schemas.microsoft.com/office/drawing/2014/main" id="{7D974BF8-A60E-4810-917D-AD6014261C5D}"/>
                  </a:ext>
                </a:extLst>
              </p:cNvPr>
              <p:cNvSpPr>
                <a:spLocks noChangeShapeType="1"/>
              </p:cNvSpPr>
              <p:nvPr/>
            </p:nvSpPr>
            <p:spPr bwMode="auto">
              <a:xfrm>
                <a:off x="896174" y="2259103"/>
                <a:ext cx="114245" cy="65566"/>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42" name="Line 13">
                <a:extLst>
                  <a:ext uri="{FF2B5EF4-FFF2-40B4-BE49-F238E27FC236}">
                    <a16:creationId xmlns:a16="http://schemas.microsoft.com/office/drawing/2014/main" id="{7855504F-FD68-4F38-9433-189DDDFFB18E}"/>
                  </a:ext>
                </a:extLst>
              </p:cNvPr>
              <p:cNvSpPr>
                <a:spLocks noChangeShapeType="1"/>
              </p:cNvSpPr>
              <p:nvPr/>
            </p:nvSpPr>
            <p:spPr bwMode="auto">
              <a:xfrm flipV="1">
                <a:off x="898358" y="1947167"/>
                <a:ext cx="115238" cy="66560"/>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43" name="Line 10">
                <a:extLst>
                  <a:ext uri="{FF2B5EF4-FFF2-40B4-BE49-F238E27FC236}">
                    <a16:creationId xmlns:a16="http://schemas.microsoft.com/office/drawing/2014/main" id="{ACE7AE4D-2EDD-4090-81B6-E1303C35233E}"/>
                  </a:ext>
                </a:extLst>
              </p:cNvPr>
              <p:cNvSpPr>
                <a:spLocks noChangeShapeType="1"/>
              </p:cNvSpPr>
              <p:nvPr/>
            </p:nvSpPr>
            <p:spPr bwMode="auto">
              <a:xfrm flipH="1">
                <a:off x="322262" y="2122966"/>
                <a:ext cx="143757" cy="13946"/>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44" name="Line 9">
                <a:extLst>
                  <a:ext uri="{FF2B5EF4-FFF2-40B4-BE49-F238E27FC236}">
                    <a16:creationId xmlns:a16="http://schemas.microsoft.com/office/drawing/2014/main" id="{7FAD1CA2-98AF-4FAB-BC45-7FBE6369B0B7}"/>
                  </a:ext>
                </a:extLst>
              </p:cNvPr>
              <p:cNvSpPr>
                <a:spLocks noChangeShapeType="1"/>
              </p:cNvSpPr>
              <p:nvPr/>
            </p:nvSpPr>
            <p:spPr bwMode="auto">
              <a:xfrm flipH="1" flipV="1">
                <a:off x="508736" y="1814543"/>
                <a:ext cx="70533" cy="95220"/>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45" name="Line 13">
                <a:extLst>
                  <a:ext uri="{FF2B5EF4-FFF2-40B4-BE49-F238E27FC236}">
                    <a16:creationId xmlns:a16="http://schemas.microsoft.com/office/drawing/2014/main" id="{5EE4A4D7-2B93-4B76-94E9-3841647814B9}"/>
                  </a:ext>
                </a:extLst>
              </p:cNvPr>
              <p:cNvSpPr>
                <a:spLocks noChangeShapeType="1"/>
              </p:cNvSpPr>
              <p:nvPr/>
            </p:nvSpPr>
            <p:spPr bwMode="auto">
              <a:xfrm flipV="1">
                <a:off x="806342" y="1814543"/>
                <a:ext cx="83448" cy="95219"/>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46" name="Line 13">
                <a:extLst>
                  <a:ext uri="{FF2B5EF4-FFF2-40B4-BE49-F238E27FC236}">
                    <a16:creationId xmlns:a16="http://schemas.microsoft.com/office/drawing/2014/main" id="{4E6E25B3-7A8E-4AF6-BB0B-A8A678D7C7B6}"/>
                  </a:ext>
                </a:extLst>
              </p:cNvPr>
              <p:cNvSpPr>
                <a:spLocks noChangeShapeType="1"/>
              </p:cNvSpPr>
              <p:nvPr/>
            </p:nvSpPr>
            <p:spPr bwMode="auto">
              <a:xfrm>
                <a:off x="914400" y="2123960"/>
                <a:ext cx="115238" cy="6476"/>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cxnSp>
          <p:nvCxnSpPr>
            <p:cNvPr id="22" name="Straight Connector 21">
              <a:extLst>
                <a:ext uri="{FF2B5EF4-FFF2-40B4-BE49-F238E27FC236}">
                  <a16:creationId xmlns:a16="http://schemas.microsoft.com/office/drawing/2014/main" id="{619407DE-B3B3-4F13-B025-6ED1B6519A84}"/>
                </a:ext>
              </a:extLst>
            </p:cNvPr>
            <p:cNvCxnSpPr>
              <a:stCxn id="47" idx="10"/>
            </p:cNvCxnSpPr>
            <p:nvPr/>
          </p:nvCxnSpPr>
          <p:spPr>
            <a:xfrm>
              <a:off x="1296117" y="3249907"/>
              <a:ext cx="0" cy="1178151"/>
            </a:xfrm>
            <a:prstGeom prst="line">
              <a:avLst/>
            </a:prstGeom>
            <a:solidFill>
              <a:schemeClr val="tx2"/>
            </a:solidFill>
            <a:ln w="19050" cap="flat" cmpd="sng" algn="ctr">
              <a:solidFill>
                <a:srgbClr val="1B9EA3"/>
              </a:solidFill>
              <a:prstDash val="sysDash"/>
              <a:round/>
              <a:headEnd type="none" w="med" len="med"/>
              <a:tailEnd type="none" w="med" len="med"/>
            </a:ln>
            <a:effectLst/>
          </p:spPr>
        </p:cxnSp>
        <p:grpSp>
          <p:nvGrpSpPr>
            <p:cNvPr id="24" name="Group 23">
              <a:extLst>
                <a:ext uri="{FF2B5EF4-FFF2-40B4-BE49-F238E27FC236}">
                  <a16:creationId xmlns:a16="http://schemas.microsoft.com/office/drawing/2014/main" id="{3D74C288-34BF-4115-BCA4-CD9A3CB8FEDA}"/>
                </a:ext>
              </a:extLst>
            </p:cNvPr>
            <p:cNvGrpSpPr/>
            <p:nvPr/>
          </p:nvGrpSpPr>
          <p:grpSpPr>
            <a:xfrm>
              <a:off x="3134105" y="3362761"/>
              <a:ext cx="467251" cy="545045"/>
              <a:chOff x="322262" y="1716087"/>
              <a:chExt cx="707376" cy="825150"/>
            </a:xfrm>
          </p:grpSpPr>
          <p:sp>
            <p:nvSpPr>
              <p:cNvPr id="25" name="Freeform 7">
                <a:extLst>
                  <a:ext uri="{FF2B5EF4-FFF2-40B4-BE49-F238E27FC236}">
                    <a16:creationId xmlns:a16="http://schemas.microsoft.com/office/drawing/2014/main" id="{760F7A47-25F0-467B-B059-8F1BCD3FD0AF}"/>
                  </a:ext>
                </a:extLst>
              </p:cNvPr>
              <p:cNvSpPr>
                <a:spLocks/>
              </p:cNvSpPr>
              <p:nvPr/>
            </p:nvSpPr>
            <p:spPr bwMode="auto">
              <a:xfrm>
                <a:off x="508737" y="1947167"/>
                <a:ext cx="361608" cy="594070"/>
              </a:xfrm>
              <a:custGeom>
                <a:avLst/>
                <a:gdLst>
                  <a:gd name="T0" fmla="*/ 114 w 154"/>
                  <a:gd name="T1" fmla="*/ 145 h 253"/>
                  <a:gd name="T2" fmla="*/ 154 w 154"/>
                  <a:gd name="T3" fmla="*/ 77 h 253"/>
                  <a:gd name="T4" fmla="*/ 77 w 154"/>
                  <a:gd name="T5" fmla="*/ 0 h 253"/>
                  <a:gd name="T6" fmla="*/ 0 w 154"/>
                  <a:gd name="T7" fmla="*/ 77 h 253"/>
                  <a:gd name="T8" fmla="*/ 40 w 154"/>
                  <a:gd name="T9" fmla="*/ 145 h 253"/>
                  <a:gd name="T10" fmla="*/ 40 w 154"/>
                  <a:gd name="T11" fmla="*/ 182 h 253"/>
                  <a:gd name="T12" fmla="*/ 114 w 154"/>
                  <a:gd name="T13" fmla="*/ 182 h 253"/>
                  <a:gd name="T14" fmla="*/ 114 w 154"/>
                  <a:gd name="T15" fmla="*/ 222 h 253"/>
                  <a:gd name="T16" fmla="*/ 98 w 154"/>
                  <a:gd name="T17" fmla="*/ 240 h 253"/>
                  <a:gd name="T18" fmla="*/ 98 w 154"/>
                  <a:gd name="T19" fmla="*/ 240 h 253"/>
                  <a:gd name="T20" fmla="*/ 77 w 154"/>
                  <a:gd name="T21" fmla="*/ 253 h 253"/>
                  <a:gd name="T22" fmla="*/ 55 w 154"/>
                  <a:gd name="T23" fmla="*/ 240 h 253"/>
                  <a:gd name="T24" fmla="*/ 56 w 154"/>
                  <a:gd name="T25" fmla="*/ 240 h 253"/>
                  <a:gd name="T26" fmla="*/ 40 w 154"/>
                  <a:gd name="T27" fmla="*/ 222 h 253"/>
                  <a:gd name="T28" fmla="*/ 40 w 154"/>
                  <a:gd name="T29" fmla="*/ 208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4" h="253">
                    <a:moveTo>
                      <a:pt x="114" y="145"/>
                    </a:moveTo>
                    <a:cubicBezTo>
                      <a:pt x="138" y="132"/>
                      <a:pt x="154" y="106"/>
                      <a:pt x="154" y="77"/>
                    </a:cubicBezTo>
                    <a:cubicBezTo>
                      <a:pt x="154" y="35"/>
                      <a:pt x="119" y="0"/>
                      <a:pt x="77" y="0"/>
                    </a:cubicBezTo>
                    <a:cubicBezTo>
                      <a:pt x="34" y="0"/>
                      <a:pt x="0" y="35"/>
                      <a:pt x="0" y="77"/>
                    </a:cubicBezTo>
                    <a:cubicBezTo>
                      <a:pt x="0" y="106"/>
                      <a:pt x="16" y="132"/>
                      <a:pt x="40" y="145"/>
                    </a:cubicBezTo>
                    <a:cubicBezTo>
                      <a:pt x="40" y="182"/>
                      <a:pt x="40" y="182"/>
                      <a:pt x="40" y="182"/>
                    </a:cubicBezTo>
                    <a:cubicBezTo>
                      <a:pt x="114" y="182"/>
                      <a:pt x="114" y="182"/>
                      <a:pt x="114" y="182"/>
                    </a:cubicBezTo>
                    <a:cubicBezTo>
                      <a:pt x="114" y="222"/>
                      <a:pt x="114" y="222"/>
                      <a:pt x="114" y="222"/>
                    </a:cubicBezTo>
                    <a:cubicBezTo>
                      <a:pt x="114" y="229"/>
                      <a:pt x="107" y="236"/>
                      <a:pt x="98" y="240"/>
                    </a:cubicBezTo>
                    <a:cubicBezTo>
                      <a:pt x="98" y="240"/>
                      <a:pt x="98" y="240"/>
                      <a:pt x="98" y="240"/>
                    </a:cubicBezTo>
                    <a:cubicBezTo>
                      <a:pt x="98" y="247"/>
                      <a:pt x="88" y="253"/>
                      <a:pt x="77" y="253"/>
                    </a:cubicBezTo>
                    <a:cubicBezTo>
                      <a:pt x="65" y="253"/>
                      <a:pt x="55" y="247"/>
                      <a:pt x="55" y="240"/>
                    </a:cubicBezTo>
                    <a:cubicBezTo>
                      <a:pt x="55" y="240"/>
                      <a:pt x="55" y="240"/>
                      <a:pt x="56" y="240"/>
                    </a:cubicBezTo>
                    <a:cubicBezTo>
                      <a:pt x="46" y="236"/>
                      <a:pt x="40" y="229"/>
                      <a:pt x="40" y="222"/>
                    </a:cubicBezTo>
                    <a:cubicBezTo>
                      <a:pt x="40" y="208"/>
                      <a:pt x="40" y="208"/>
                      <a:pt x="40" y="208"/>
                    </a:cubicBezTo>
                  </a:path>
                </a:pathLst>
              </a:custGeom>
              <a:noFill/>
              <a:ln w="19050" cap="rnd">
                <a:solidFill>
                  <a:srgbClr val="1B9EA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26" name="Freeform 8">
                <a:extLst>
                  <a:ext uri="{FF2B5EF4-FFF2-40B4-BE49-F238E27FC236}">
                    <a16:creationId xmlns:a16="http://schemas.microsoft.com/office/drawing/2014/main" id="{C5930B19-CBC4-4379-B5D5-2D56EF60E1A7}"/>
                  </a:ext>
                </a:extLst>
              </p:cNvPr>
              <p:cNvSpPr>
                <a:spLocks/>
              </p:cNvSpPr>
              <p:nvPr/>
            </p:nvSpPr>
            <p:spPr bwMode="auto">
              <a:xfrm>
                <a:off x="579270" y="2010746"/>
                <a:ext cx="129146" cy="126166"/>
              </a:xfrm>
              <a:custGeom>
                <a:avLst/>
                <a:gdLst>
                  <a:gd name="T0" fmla="*/ 0 w 55"/>
                  <a:gd name="T1" fmla="*/ 54 h 54"/>
                  <a:gd name="T2" fmla="*/ 55 w 55"/>
                  <a:gd name="T3" fmla="*/ 0 h 54"/>
                </a:gdLst>
                <a:ahLst/>
                <a:cxnLst>
                  <a:cxn ang="0">
                    <a:pos x="T0" y="T1"/>
                  </a:cxn>
                  <a:cxn ang="0">
                    <a:pos x="T2" y="T3"/>
                  </a:cxn>
                </a:cxnLst>
                <a:rect l="0" t="0" r="r" b="b"/>
                <a:pathLst>
                  <a:path w="55" h="54">
                    <a:moveTo>
                      <a:pt x="0" y="54"/>
                    </a:moveTo>
                    <a:cubicBezTo>
                      <a:pt x="0" y="24"/>
                      <a:pt x="25" y="0"/>
                      <a:pt x="55" y="0"/>
                    </a:cubicBezTo>
                  </a:path>
                </a:pathLst>
              </a:custGeom>
              <a:noFill/>
              <a:ln w="19050" cap="rnd">
                <a:solidFill>
                  <a:srgbClr val="1B9EA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27" name="Line 9">
                <a:extLst>
                  <a:ext uri="{FF2B5EF4-FFF2-40B4-BE49-F238E27FC236}">
                    <a16:creationId xmlns:a16="http://schemas.microsoft.com/office/drawing/2014/main" id="{83B1C9F1-FA65-4610-A82B-1CF6C18D16A6}"/>
                  </a:ext>
                </a:extLst>
              </p:cNvPr>
              <p:cNvSpPr>
                <a:spLocks noChangeShapeType="1"/>
              </p:cNvSpPr>
              <p:nvPr/>
            </p:nvSpPr>
            <p:spPr bwMode="auto">
              <a:xfrm flipV="1">
                <a:off x="696457" y="1716087"/>
                <a:ext cx="0" cy="165513"/>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28" name="Line 10">
                <a:extLst>
                  <a:ext uri="{FF2B5EF4-FFF2-40B4-BE49-F238E27FC236}">
                    <a16:creationId xmlns:a16="http://schemas.microsoft.com/office/drawing/2014/main" id="{3DA0C2B3-3A39-4819-A547-9646EB80171B}"/>
                  </a:ext>
                </a:extLst>
              </p:cNvPr>
              <p:cNvSpPr>
                <a:spLocks noChangeShapeType="1"/>
              </p:cNvSpPr>
              <p:nvPr/>
            </p:nvSpPr>
            <p:spPr bwMode="auto">
              <a:xfrm flipH="1" flipV="1">
                <a:off x="355749" y="1933259"/>
                <a:ext cx="115238" cy="65566"/>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29" name="Line 11">
                <a:extLst>
                  <a:ext uri="{FF2B5EF4-FFF2-40B4-BE49-F238E27FC236}">
                    <a16:creationId xmlns:a16="http://schemas.microsoft.com/office/drawing/2014/main" id="{539F7C02-4287-4CC7-857E-62F64770B757}"/>
                  </a:ext>
                </a:extLst>
              </p:cNvPr>
              <p:cNvSpPr>
                <a:spLocks noChangeShapeType="1"/>
              </p:cNvSpPr>
              <p:nvPr/>
            </p:nvSpPr>
            <p:spPr bwMode="auto">
              <a:xfrm flipH="1">
                <a:off x="351775" y="2247182"/>
                <a:ext cx="114245" cy="65566"/>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30" name="Line 12">
                <a:extLst>
                  <a:ext uri="{FF2B5EF4-FFF2-40B4-BE49-F238E27FC236}">
                    <a16:creationId xmlns:a16="http://schemas.microsoft.com/office/drawing/2014/main" id="{50B20EB6-C775-4568-ABAE-1037FAE16B40}"/>
                  </a:ext>
                </a:extLst>
              </p:cNvPr>
              <p:cNvSpPr>
                <a:spLocks noChangeShapeType="1"/>
              </p:cNvSpPr>
              <p:nvPr/>
            </p:nvSpPr>
            <p:spPr bwMode="auto">
              <a:xfrm>
                <a:off x="896174" y="2259103"/>
                <a:ext cx="114245" cy="65566"/>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31" name="Line 13">
                <a:extLst>
                  <a:ext uri="{FF2B5EF4-FFF2-40B4-BE49-F238E27FC236}">
                    <a16:creationId xmlns:a16="http://schemas.microsoft.com/office/drawing/2014/main" id="{01101333-9E94-4141-9AEC-9B4FF12F4BFD}"/>
                  </a:ext>
                </a:extLst>
              </p:cNvPr>
              <p:cNvSpPr>
                <a:spLocks noChangeShapeType="1"/>
              </p:cNvSpPr>
              <p:nvPr/>
            </p:nvSpPr>
            <p:spPr bwMode="auto">
              <a:xfrm flipV="1">
                <a:off x="898358" y="1947167"/>
                <a:ext cx="115238" cy="66560"/>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32" name="Line 10">
                <a:extLst>
                  <a:ext uri="{FF2B5EF4-FFF2-40B4-BE49-F238E27FC236}">
                    <a16:creationId xmlns:a16="http://schemas.microsoft.com/office/drawing/2014/main" id="{09603F41-0242-46D2-B40C-A44B7893E108}"/>
                  </a:ext>
                </a:extLst>
              </p:cNvPr>
              <p:cNvSpPr>
                <a:spLocks noChangeShapeType="1"/>
              </p:cNvSpPr>
              <p:nvPr/>
            </p:nvSpPr>
            <p:spPr bwMode="auto">
              <a:xfrm flipH="1">
                <a:off x="322262" y="2122966"/>
                <a:ext cx="143757" cy="13946"/>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33" name="Line 9">
                <a:extLst>
                  <a:ext uri="{FF2B5EF4-FFF2-40B4-BE49-F238E27FC236}">
                    <a16:creationId xmlns:a16="http://schemas.microsoft.com/office/drawing/2014/main" id="{B3B17572-2537-40FC-8820-619562E96217}"/>
                  </a:ext>
                </a:extLst>
              </p:cNvPr>
              <p:cNvSpPr>
                <a:spLocks noChangeShapeType="1"/>
              </p:cNvSpPr>
              <p:nvPr/>
            </p:nvSpPr>
            <p:spPr bwMode="auto">
              <a:xfrm flipH="1" flipV="1">
                <a:off x="508736" y="1814543"/>
                <a:ext cx="70533" cy="95220"/>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34" name="Line 13">
                <a:extLst>
                  <a:ext uri="{FF2B5EF4-FFF2-40B4-BE49-F238E27FC236}">
                    <a16:creationId xmlns:a16="http://schemas.microsoft.com/office/drawing/2014/main" id="{FE4FCADD-116E-4549-84F3-7C525ED737DC}"/>
                  </a:ext>
                </a:extLst>
              </p:cNvPr>
              <p:cNvSpPr>
                <a:spLocks noChangeShapeType="1"/>
              </p:cNvSpPr>
              <p:nvPr/>
            </p:nvSpPr>
            <p:spPr bwMode="auto">
              <a:xfrm flipV="1">
                <a:off x="806342" y="1814543"/>
                <a:ext cx="83448" cy="95219"/>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sp>
            <p:nvSpPr>
              <p:cNvPr id="35" name="Line 13">
                <a:extLst>
                  <a:ext uri="{FF2B5EF4-FFF2-40B4-BE49-F238E27FC236}">
                    <a16:creationId xmlns:a16="http://schemas.microsoft.com/office/drawing/2014/main" id="{37FE6C6C-1439-4679-A523-0677030E7D94}"/>
                  </a:ext>
                </a:extLst>
              </p:cNvPr>
              <p:cNvSpPr>
                <a:spLocks noChangeShapeType="1"/>
              </p:cNvSpPr>
              <p:nvPr/>
            </p:nvSpPr>
            <p:spPr bwMode="auto">
              <a:xfrm>
                <a:off x="914400" y="2123960"/>
                <a:ext cx="115238" cy="6476"/>
              </a:xfrm>
              <a:prstGeom prst="line">
                <a:avLst/>
              </a:prstGeom>
              <a:noFill/>
              <a:ln w="28575" cap="rnd">
                <a:solidFill>
                  <a:srgbClr val="1B9EA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latin typeface="+mj-lt"/>
                </a:endParaRPr>
              </a:p>
            </p:txBody>
          </p:sp>
        </p:grpSp>
      </p:grpSp>
      <p:sp>
        <p:nvSpPr>
          <p:cNvPr id="158" name="Rectangle 157">
            <a:extLst>
              <a:ext uri="{FF2B5EF4-FFF2-40B4-BE49-F238E27FC236}">
                <a16:creationId xmlns:a16="http://schemas.microsoft.com/office/drawing/2014/main" id="{2E1A37CA-8552-4951-A23C-76D8AF33F01F}"/>
              </a:ext>
            </a:extLst>
          </p:cNvPr>
          <p:cNvSpPr/>
          <p:nvPr/>
        </p:nvSpPr>
        <p:spPr>
          <a:xfrm>
            <a:off x="5231022" y="2876814"/>
            <a:ext cx="5687776" cy="1107996"/>
          </a:xfrm>
          <a:prstGeom prst="rect">
            <a:avLst/>
          </a:prstGeom>
        </p:spPr>
        <p:txBody>
          <a:bodyPr wrap="none">
            <a:spAutoFit/>
          </a:bodyPr>
          <a:lstStyle/>
          <a:p>
            <a:r>
              <a:rPr lang="en-GB" sz="6600" b="1" dirty="0">
                <a:solidFill>
                  <a:srgbClr val="2B8F99"/>
                </a:solidFill>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3650600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1"/>
            <a:ext cx="12191999" cy="6851893"/>
            <a:chOff x="0" y="-1"/>
            <a:chExt cx="12191999" cy="6851893"/>
          </a:xfrm>
        </p:grpSpPr>
        <p:sp>
          <p:nvSpPr>
            <p:cNvPr id="4" name="Rectangle 3"/>
            <p:cNvSpPr/>
            <p:nvPr/>
          </p:nvSpPr>
          <p:spPr>
            <a:xfrm>
              <a:off x="5122718" y="0"/>
              <a:ext cx="7069281" cy="6851892"/>
            </a:xfrm>
            <a:prstGeom prst="rect">
              <a:avLst/>
            </a:prstGeom>
            <a:solidFill>
              <a:srgbClr val="3B4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Helvetica" panose="020B0604020202020204" pitchFamily="34" charset="0"/>
                <a:cs typeface="Helvetica" panose="020B0604020202020204" pitchFamily="34" charset="0"/>
              </a:endParaRPr>
            </a:p>
          </p:txBody>
        </p:sp>
        <p:pic>
          <p:nvPicPr>
            <p:cNvPr id="5" name="Picture 4"/>
            <p:cNvPicPr>
              <a:picLocks noChangeAspect="1"/>
            </p:cNvPicPr>
            <p:nvPr/>
          </p:nvPicPr>
          <p:blipFill rotWithShape="1">
            <a:blip r:embed="rId3" cstate="email">
              <a:extLst>
                <a:ext uri="{BEBA8EAE-BF5A-486C-A8C5-ECC9F3942E4B}">
                  <a14:imgProps xmlns:a14="http://schemas.microsoft.com/office/drawing/2010/main">
                    <a14:imgLayer r:embed="rId4">
                      <a14:imgEffect>
                        <a14:artisticBlur/>
                      </a14:imgEffect>
                      <a14:imgEffect>
                        <a14:saturation sat="0"/>
                      </a14:imgEffect>
                      <a14:imgEffect>
                        <a14:brightnessContrast bright="-40000" contrast="-40000"/>
                      </a14:imgEffect>
                    </a14:imgLayer>
                  </a14:imgProps>
                </a:ext>
                <a:ext uri="{28A0092B-C50C-407E-A947-70E740481C1C}">
                  <a14:useLocalDpi xmlns:a14="http://schemas.microsoft.com/office/drawing/2010/main"/>
                </a:ext>
              </a:extLst>
            </a:blip>
            <a:srcRect l="35866" r="14276"/>
            <a:stretch/>
          </p:blipFill>
          <p:spPr>
            <a:xfrm>
              <a:off x="0" y="-1"/>
              <a:ext cx="5122718" cy="6851893"/>
            </a:xfrm>
            <a:prstGeom prst="rect">
              <a:avLst/>
            </a:prstGeom>
          </p:spPr>
        </p:pic>
      </p:grpSp>
      <p:grpSp>
        <p:nvGrpSpPr>
          <p:cNvPr id="6" name="Group 5"/>
          <p:cNvGrpSpPr/>
          <p:nvPr/>
        </p:nvGrpSpPr>
        <p:grpSpPr>
          <a:xfrm>
            <a:off x="4736359" y="2173193"/>
            <a:ext cx="772717" cy="781981"/>
            <a:chOff x="712528" y="5003567"/>
            <a:chExt cx="1191456" cy="1191456"/>
          </a:xfrm>
        </p:grpSpPr>
        <p:sp>
          <p:nvSpPr>
            <p:cNvPr id="7" name="Oval 6"/>
            <p:cNvSpPr/>
            <p:nvPr/>
          </p:nvSpPr>
          <p:spPr>
            <a:xfrm>
              <a:off x="778815" y="5061369"/>
              <a:ext cx="1083142" cy="1083142"/>
            </a:xfrm>
            <a:prstGeom prst="ellipse">
              <a:avLst/>
            </a:prstGeom>
            <a:solidFill>
              <a:srgbClr val="8AD8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Helvetica" panose="020B0604020202020204" pitchFamily="34" charset="0"/>
                <a:cs typeface="Helvetica" panose="020B0604020202020204" pitchFamily="34" charset="0"/>
              </a:endParaRPr>
            </a:p>
          </p:txBody>
        </p:sp>
        <p:pic>
          <p:nvPicPr>
            <p:cNvPr id="8" name="Picture 7"/>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1131465" y="5305780"/>
              <a:ext cx="377843" cy="631462"/>
            </a:xfrm>
            <a:prstGeom prst="rect">
              <a:avLst/>
            </a:prstGeom>
            <a:noFill/>
            <a:ln>
              <a:noFill/>
            </a:ln>
          </p:spPr>
        </p:pic>
        <p:sp>
          <p:nvSpPr>
            <p:cNvPr id="9" name="Oval 8"/>
            <p:cNvSpPr/>
            <p:nvPr/>
          </p:nvSpPr>
          <p:spPr>
            <a:xfrm>
              <a:off x="712528" y="5003567"/>
              <a:ext cx="1191456" cy="1191456"/>
            </a:xfrm>
            <a:prstGeom prst="ellipse">
              <a:avLst/>
            </a:prstGeom>
            <a:noFill/>
            <a:ln>
              <a:solidFill>
                <a:srgbClr val="8AD8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Helvetica" panose="020B0604020202020204" pitchFamily="34" charset="0"/>
                <a:cs typeface="Helvetica" panose="020B0604020202020204" pitchFamily="34" charset="0"/>
              </a:endParaRPr>
            </a:p>
          </p:txBody>
        </p:sp>
      </p:grpSp>
      <p:grpSp>
        <p:nvGrpSpPr>
          <p:cNvPr id="10" name="Group 9"/>
          <p:cNvGrpSpPr/>
          <p:nvPr/>
        </p:nvGrpSpPr>
        <p:grpSpPr>
          <a:xfrm>
            <a:off x="4709644" y="3338191"/>
            <a:ext cx="828562" cy="838508"/>
            <a:chOff x="2500441" y="4996568"/>
            <a:chExt cx="1191456" cy="1191456"/>
          </a:xfrm>
        </p:grpSpPr>
        <p:sp>
          <p:nvSpPr>
            <p:cNvPr id="11" name="Oval 10"/>
            <p:cNvSpPr/>
            <p:nvPr/>
          </p:nvSpPr>
          <p:spPr>
            <a:xfrm>
              <a:off x="2557429" y="5061369"/>
              <a:ext cx="1083142" cy="1083142"/>
            </a:xfrm>
            <a:prstGeom prst="ellipse">
              <a:avLst/>
            </a:prstGeom>
            <a:solidFill>
              <a:srgbClr val="8AD8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Helvetica" panose="020B0604020202020204" pitchFamily="34" charset="0"/>
                <a:cs typeface="Helvetica" panose="020B0604020202020204" pitchFamily="34" charset="0"/>
              </a:endParaRPr>
            </a:p>
          </p:txBody>
        </p:sp>
        <p:pic>
          <p:nvPicPr>
            <p:cNvPr id="12" name="Picture 11"/>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2783124" y="5414803"/>
              <a:ext cx="632874" cy="415523"/>
            </a:xfrm>
            <a:prstGeom prst="rect">
              <a:avLst/>
            </a:prstGeom>
            <a:effectLst>
              <a:outerShdw blurRad="63500" sx="102000" sy="102000" algn="ctr" rotWithShape="0">
                <a:prstClr val="black">
                  <a:alpha val="40000"/>
                </a:prstClr>
              </a:outerShdw>
            </a:effectLst>
          </p:spPr>
        </p:pic>
        <p:sp>
          <p:nvSpPr>
            <p:cNvPr id="13" name="Oval 12"/>
            <p:cNvSpPr/>
            <p:nvPr/>
          </p:nvSpPr>
          <p:spPr>
            <a:xfrm>
              <a:off x="2500441" y="4996568"/>
              <a:ext cx="1191456" cy="1191456"/>
            </a:xfrm>
            <a:prstGeom prst="ellipse">
              <a:avLst/>
            </a:prstGeom>
            <a:noFill/>
            <a:ln>
              <a:solidFill>
                <a:srgbClr val="8AD8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Helvetica" panose="020B0604020202020204" pitchFamily="34" charset="0"/>
                <a:cs typeface="Helvetica" panose="020B0604020202020204" pitchFamily="34" charset="0"/>
              </a:endParaRPr>
            </a:p>
          </p:txBody>
        </p:sp>
      </p:grpSp>
      <p:grpSp>
        <p:nvGrpSpPr>
          <p:cNvPr id="14" name="Group 13"/>
          <p:cNvGrpSpPr/>
          <p:nvPr/>
        </p:nvGrpSpPr>
        <p:grpSpPr>
          <a:xfrm>
            <a:off x="4740266" y="4466279"/>
            <a:ext cx="797548" cy="798505"/>
            <a:chOff x="4288354" y="4989569"/>
            <a:chExt cx="1191456" cy="1191456"/>
          </a:xfrm>
        </p:grpSpPr>
        <p:sp>
          <p:nvSpPr>
            <p:cNvPr id="15" name="Oval 14"/>
            <p:cNvSpPr/>
            <p:nvPr/>
          </p:nvSpPr>
          <p:spPr>
            <a:xfrm>
              <a:off x="4346434" y="5050978"/>
              <a:ext cx="1083142" cy="1083142"/>
            </a:xfrm>
            <a:prstGeom prst="ellipse">
              <a:avLst/>
            </a:prstGeom>
            <a:solidFill>
              <a:srgbClr val="8AD8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Helvetica" panose="020B0604020202020204" pitchFamily="34" charset="0"/>
                <a:cs typeface="Helvetica" panose="020B0604020202020204" pitchFamily="34" charset="0"/>
              </a:endParaRPr>
            </a:p>
          </p:txBody>
        </p:sp>
        <p:pic>
          <p:nvPicPr>
            <p:cNvPr id="16" name="Picture 15"/>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4568987" y="5262044"/>
              <a:ext cx="640441" cy="671043"/>
            </a:xfrm>
            <a:prstGeom prst="rect">
              <a:avLst/>
            </a:prstGeom>
            <a:effectLst>
              <a:outerShdw blurRad="63500" sx="102000" sy="102000" algn="ctr" rotWithShape="0">
                <a:prstClr val="black">
                  <a:alpha val="40000"/>
                </a:prstClr>
              </a:outerShdw>
            </a:effectLst>
          </p:spPr>
        </p:pic>
        <p:sp>
          <p:nvSpPr>
            <p:cNvPr id="17" name="Oval 16"/>
            <p:cNvSpPr/>
            <p:nvPr/>
          </p:nvSpPr>
          <p:spPr>
            <a:xfrm>
              <a:off x="4288354" y="4989569"/>
              <a:ext cx="1191456" cy="1191456"/>
            </a:xfrm>
            <a:prstGeom prst="ellipse">
              <a:avLst/>
            </a:prstGeom>
            <a:noFill/>
            <a:ln>
              <a:solidFill>
                <a:srgbClr val="8AD8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Helvetica" panose="020B0604020202020204" pitchFamily="34" charset="0"/>
                <a:cs typeface="Helvetica" panose="020B0604020202020204" pitchFamily="34" charset="0"/>
              </a:endParaRPr>
            </a:p>
          </p:txBody>
        </p:sp>
      </p:grpSp>
      <p:sp>
        <p:nvSpPr>
          <p:cNvPr id="18" name="Rectangle 17"/>
          <p:cNvSpPr/>
          <p:nvPr/>
        </p:nvSpPr>
        <p:spPr>
          <a:xfrm>
            <a:off x="5794142" y="2169566"/>
            <a:ext cx="740908" cy="246221"/>
          </a:xfrm>
          <a:prstGeom prst="rect">
            <a:avLst/>
          </a:prstGeom>
        </p:spPr>
        <p:txBody>
          <a:bodyPr wrap="none">
            <a:spAutoFit/>
          </a:bodyPr>
          <a:lstStyle/>
          <a:p>
            <a:r>
              <a:rPr lang="en-GB" sz="1000" b="1" dirty="0">
                <a:solidFill>
                  <a:srgbClr val="8AD8E0"/>
                </a:solidFill>
                <a:latin typeface="Helvetica" panose="020B0604020202020204" pitchFamily="34" charset="0"/>
                <a:cs typeface="Helvetica" panose="020B0604020202020204" pitchFamily="34" charset="0"/>
              </a:rPr>
              <a:t>CALL US</a:t>
            </a:r>
          </a:p>
        </p:txBody>
      </p:sp>
      <p:sp>
        <p:nvSpPr>
          <p:cNvPr id="19" name="Rectangle 18"/>
          <p:cNvSpPr/>
          <p:nvPr/>
        </p:nvSpPr>
        <p:spPr>
          <a:xfrm>
            <a:off x="5825364" y="3381718"/>
            <a:ext cx="712054" cy="246221"/>
          </a:xfrm>
          <a:prstGeom prst="rect">
            <a:avLst/>
          </a:prstGeom>
        </p:spPr>
        <p:txBody>
          <a:bodyPr wrap="none">
            <a:spAutoFit/>
          </a:bodyPr>
          <a:lstStyle/>
          <a:p>
            <a:r>
              <a:rPr lang="en-GB" sz="1000" b="1" dirty="0">
                <a:solidFill>
                  <a:srgbClr val="8AD8E0"/>
                </a:solidFill>
                <a:latin typeface="Helvetica" panose="020B0604020202020204" pitchFamily="34" charset="0"/>
                <a:cs typeface="Helvetica" panose="020B0604020202020204" pitchFamily="34" charset="0"/>
              </a:rPr>
              <a:t>MAIL US</a:t>
            </a:r>
          </a:p>
        </p:txBody>
      </p:sp>
      <p:sp>
        <p:nvSpPr>
          <p:cNvPr id="20" name="Rectangle 19"/>
          <p:cNvSpPr/>
          <p:nvPr/>
        </p:nvSpPr>
        <p:spPr>
          <a:xfrm>
            <a:off x="5852029" y="4466279"/>
            <a:ext cx="1636987" cy="246221"/>
          </a:xfrm>
          <a:prstGeom prst="rect">
            <a:avLst/>
          </a:prstGeom>
        </p:spPr>
        <p:txBody>
          <a:bodyPr wrap="none">
            <a:spAutoFit/>
          </a:bodyPr>
          <a:lstStyle/>
          <a:p>
            <a:r>
              <a:rPr lang="en-GB" sz="1000" b="1" dirty="0">
                <a:solidFill>
                  <a:srgbClr val="8AD8E0"/>
                </a:solidFill>
                <a:latin typeface="Helvetica" panose="020B0604020202020204" pitchFamily="34" charset="0"/>
                <a:cs typeface="Helvetica" panose="020B0604020202020204" pitchFamily="34" charset="0"/>
              </a:rPr>
              <a:t>SEND US A POSTCARD</a:t>
            </a:r>
          </a:p>
        </p:txBody>
      </p:sp>
      <p:sp>
        <p:nvSpPr>
          <p:cNvPr id="21" name="Rectangle 20"/>
          <p:cNvSpPr/>
          <p:nvPr/>
        </p:nvSpPr>
        <p:spPr>
          <a:xfrm>
            <a:off x="5770847" y="2460357"/>
            <a:ext cx="1721626" cy="276999"/>
          </a:xfrm>
          <a:prstGeom prst="rect">
            <a:avLst/>
          </a:prstGeom>
        </p:spPr>
        <p:txBody>
          <a:bodyPr wrap="square">
            <a:spAutoFit/>
          </a:bodyPr>
          <a:lstStyle/>
          <a:p>
            <a:r>
              <a:rPr lang="en-IN" sz="1200" b="1" i="1" dirty="0">
                <a:solidFill>
                  <a:schemeClr val="bg1"/>
                </a:solidFill>
                <a:latin typeface="Helvetica" panose="020B0604020202020204" pitchFamily="34" charset="0"/>
                <a:cs typeface="Helvetica" panose="020B0604020202020204" pitchFamily="34" charset="0"/>
              </a:rPr>
              <a:t>+91 11 41091200-02</a:t>
            </a:r>
          </a:p>
        </p:txBody>
      </p:sp>
      <p:sp>
        <p:nvSpPr>
          <p:cNvPr id="22" name="Rectangle 21"/>
          <p:cNvSpPr/>
          <p:nvPr/>
        </p:nvSpPr>
        <p:spPr>
          <a:xfrm>
            <a:off x="5820837" y="3665952"/>
            <a:ext cx="2293639" cy="461665"/>
          </a:xfrm>
          <a:prstGeom prst="rect">
            <a:avLst/>
          </a:prstGeom>
        </p:spPr>
        <p:txBody>
          <a:bodyPr wrap="square">
            <a:spAutoFit/>
          </a:bodyPr>
          <a:lstStyle/>
          <a:p>
            <a:r>
              <a:rPr lang="en-IN" sz="1200" b="1" i="1" dirty="0">
                <a:solidFill>
                  <a:schemeClr val="bg1"/>
                </a:solidFill>
                <a:latin typeface="Helvetica" panose="020B0604020202020204" pitchFamily="34" charset="0"/>
                <a:cs typeface="Helvetica" panose="020B0604020202020204" pitchFamily="34" charset="0"/>
              </a:rPr>
              <a:t>info@nityatax.com</a:t>
            </a:r>
          </a:p>
          <a:p>
            <a:r>
              <a:rPr lang="en-IN" sz="1200" b="1" i="1" dirty="0">
                <a:solidFill>
                  <a:schemeClr val="bg1"/>
                </a:solidFill>
                <a:latin typeface="Helvetica" panose="020B0604020202020204" pitchFamily="34" charset="0"/>
                <a:cs typeface="Helvetica" panose="020B0604020202020204" pitchFamily="34" charset="0"/>
              </a:rPr>
              <a:t>puneet.bansal@nityatax.com</a:t>
            </a:r>
          </a:p>
        </p:txBody>
      </p:sp>
      <p:sp>
        <p:nvSpPr>
          <p:cNvPr id="23" name="Rectangle 22"/>
          <p:cNvSpPr/>
          <p:nvPr/>
        </p:nvSpPr>
        <p:spPr>
          <a:xfrm>
            <a:off x="5868339" y="4800109"/>
            <a:ext cx="1818336" cy="1015663"/>
          </a:xfrm>
          <a:prstGeom prst="rect">
            <a:avLst/>
          </a:prstGeom>
        </p:spPr>
        <p:txBody>
          <a:bodyPr wrap="square">
            <a:spAutoFit/>
          </a:bodyPr>
          <a:lstStyle/>
          <a:p>
            <a:r>
              <a:rPr lang="en-US" sz="1200" b="1" i="1" dirty="0">
                <a:solidFill>
                  <a:schemeClr val="bg1"/>
                </a:solidFill>
                <a:latin typeface="Helvetica" panose="020B0604020202020204" pitchFamily="34" charset="0"/>
                <a:cs typeface="Helvetica" panose="020B0604020202020204" pitchFamily="34" charset="0"/>
              </a:rPr>
              <a:t>Nitya Tax Associates,</a:t>
            </a:r>
            <a:br>
              <a:rPr lang="en-US" sz="1200" b="1" i="1" dirty="0">
                <a:solidFill>
                  <a:schemeClr val="bg1"/>
                </a:solidFill>
                <a:latin typeface="Helvetica" panose="020B0604020202020204" pitchFamily="34" charset="0"/>
                <a:cs typeface="Helvetica" panose="020B0604020202020204" pitchFamily="34" charset="0"/>
              </a:rPr>
            </a:br>
            <a:r>
              <a:rPr lang="en-US" sz="1200" b="1" i="1" dirty="0">
                <a:solidFill>
                  <a:schemeClr val="bg1"/>
                </a:solidFill>
                <a:latin typeface="Helvetica" panose="020B0604020202020204" pitchFamily="34" charset="0"/>
                <a:cs typeface="Helvetica" panose="020B0604020202020204" pitchFamily="34" charset="0"/>
              </a:rPr>
              <a:t>B-3/58, 3rd Floor, Safdarjung Enclave,</a:t>
            </a:r>
          </a:p>
          <a:p>
            <a:r>
              <a:rPr lang="en-GB" sz="1200" b="1" i="1" dirty="0">
                <a:solidFill>
                  <a:schemeClr val="bg1"/>
                </a:solidFill>
                <a:latin typeface="Helvetica" panose="020B0604020202020204" pitchFamily="34" charset="0"/>
                <a:cs typeface="Helvetica" panose="020B0604020202020204" pitchFamily="34" charset="0"/>
              </a:rPr>
              <a:t>New Delhi-</a:t>
            </a:r>
            <a:r>
              <a:rPr lang="en-US" sz="1200" b="1" i="1" dirty="0">
                <a:solidFill>
                  <a:schemeClr val="bg1"/>
                </a:solidFill>
                <a:latin typeface="Helvetica" panose="020B0604020202020204" pitchFamily="34" charset="0"/>
                <a:cs typeface="Helvetica" panose="020B0604020202020204" pitchFamily="34" charset="0"/>
              </a:rPr>
              <a:t>110029</a:t>
            </a:r>
          </a:p>
          <a:p>
            <a:r>
              <a:rPr lang="en-IN" sz="1200" b="1" i="1" dirty="0">
                <a:solidFill>
                  <a:schemeClr val="bg1"/>
                </a:solidFill>
                <a:latin typeface="Helvetica" panose="020B0604020202020204" pitchFamily="34" charset="0"/>
                <a:cs typeface="Helvetica" panose="020B0604020202020204" pitchFamily="34" charset="0"/>
              </a:rPr>
              <a:t>www.nityatax.com</a:t>
            </a:r>
            <a:endParaRPr lang="en-GB" sz="1200" b="1" i="1" dirty="0">
              <a:solidFill>
                <a:schemeClr val="bg1"/>
              </a:solidFill>
              <a:latin typeface="Helvetica" panose="020B0604020202020204" pitchFamily="34" charset="0"/>
              <a:cs typeface="Helvetica" panose="020B0604020202020204" pitchFamily="34" charset="0"/>
            </a:endParaRPr>
          </a:p>
        </p:txBody>
      </p:sp>
      <p:pic>
        <p:nvPicPr>
          <p:cNvPr id="24" name="Picture 23"/>
          <p:cNvPicPr>
            <a:picLocks noChangeAspect="1"/>
          </p:cNvPicPr>
          <p:nvPr/>
        </p:nvPicPr>
        <p:blipFill>
          <a:blip r:embed="rId8" cstate="email">
            <a:extLst>
              <a:ext uri="{BEBA8EAE-BF5A-486C-A8C5-ECC9F3942E4B}">
                <a14:imgProps xmlns:a14="http://schemas.microsoft.com/office/drawing/2010/main">
                  <a14:imgLayer r:embed="rId9">
                    <a14:imgEffect>
                      <a14:artisticPencilSketch/>
                    </a14:imgEffect>
                  </a14:imgLayer>
                </a14:imgProps>
              </a:ext>
              <a:ext uri="{28A0092B-C50C-407E-A947-70E740481C1C}">
                <a14:useLocalDpi xmlns:a14="http://schemas.microsoft.com/office/drawing/2010/main"/>
              </a:ext>
            </a:extLst>
          </a:blip>
          <a:stretch>
            <a:fillRect/>
          </a:stretch>
        </p:blipFill>
        <p:spPr>
          <a:xfrm rot="20105803">
            <a:off x="628778" y="3856595"/>
            <a:ext cx="2328874" cy="2566638"/>
          </a:xfrm>
          <a:prstGeom prst="rect">
            <a:avLst/>
          </a:prstGeom>
        </p:spPr>
      </p:pic>
      <p:sp>
        <p:nvSpPr>
          <p:cNvPr id="26" name="Rectangle 25"/>
          <p:cNvSpPr/>
          <p:nvPr/>
        </p:nvSpPr>
        <p:spPr>
          <a:xfrm>
            <a:off x="-1" y="-1"/>
            <a:ext cx="12192001" cy="11117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Helvetica" panose="020B0604020202020204" pitchFamily="34" charset="0"/>
              <a:cs typeface="Helvetica" panose="020B0604020202020204" pitchFamily="34" charset="0"/>
            </a:endParaRPr>
          </a:p>
        </p:txBody>
      </p:sp>
      <p:sp>
        <p:nvSpPr>
          <p:cNvPr id="28" name="Rectangle 27"/>
          <p:cNvSpPr/>
          <p:nvPr/>
        </p:nvSpPr>
        <p:spPr>
          <a:xfrm>
            <a:off x="273876" y="262295"/>
            <a:ext cx="8380628" cy="646331"/>
          </a:xfrm>
          <a:prstGeom prst="rect">
            <a:avLst/>
          </a:prstGeom>
        </p:spPr>
        <p:txBody>
          <a:bodyPr wrap="square">
            <a:spAutoFit/>
          </a:bodyPr>
          <a:lstStyle/>
          <a:p>
            <a:r>
              <a:rPr lang="en-GB" sz="3600" b="1" dirty="0">
                <a:solidFill>
                  <a:schemeClr val="tx1">
                    <a:lumMod val="85000"/>
                    <a:lumOff val="15000"/>
                  </a:schemeClr>
                </a:solidFill>
                <a:latin typeface="Helvetica" panose="020B0604020202020204" pitchFamily="34" charset="0"/>
                <a:cs typeface="Helvetica" panose="020B0604020202020204" pitchFamily="34" charset="0"/>
              </a:rPr>
              <a:t>THANK YOU !!</a:t>
            </a:r>
          </a:p>
        </p:txBody>
      </p:sp>
      <p:pic>
        <p:nvPicPr>
          <p:cNvPr id="30" name="Picture 29"/>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8529965" y="4050890"/>
            <a:ext cx="2504226" cy="2394151"/>
          </a:xfrm>
          <a:prstGeom prst="rect">
            <a:avLst/>
          </a:prstGeom>
        </p:spPr>
      </p:pic>
    </p:spTree>
    <p:extLst>
      <p:ext uri="{BB962C8B-B14F-4D97-AF65-F5344CB8AC3E}">
        <p14:creationId xmlns:p14="http://schemas.microsoft.com/office/powerpoint/2010/main" val="2100518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E8109F65-3FF2-4A3B-A4A1-104AB6FF93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0"/>
            <a:ext cx="12191998" cy="522709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9A8AE8D8-6758-4AF3-9046-FE06409F5F41}"/>
              </a:ext>
            </a:extLst>
          </p:cNvPr>
          <p:cNvSpPr txBox="1"/>
          <p:nvPr/>
        </p:nvSpPr>
        <p:spPr>
          <a:xfrm>
            <a:off x="2655526" y="5499036"/>
            <a:ext cx="9074499" cy="1169551"/>
          </a:xfrm>
          <a:prstGeom prst="rect">
            <a:avLst/>
          </a:prstGeom>
          <a:noFill/>
        </p:spPr>
        <p:txBody>
          <a:bodyPr wrap="square" rtlCol="0">
            <a:spAutoFit/>
          </a:bodyPr>
          <a:lstStyle/>
          <a:p>
            <a:r>
              <a:rPr lang="en-US" sz="2800" b="1" dirty="0">
                <a:solidFill>
                  <a:srgbClr val="2F8F99"/>
                </a:solidFill>
                <a:latin typeface="Helvetica" panose="020B0604020202020204" pitchFamily="34" charset="0"/>
                <a:cs typeface="Helvetica" panose="020B0604020202020204" pitchFamily="34" charset="0"/>
              </a:rPr>
              <a:t>UNION BUDGET 2018</a:t>
            </a:r>
          </a:p>
          <a:p>
            <a:r>
              <a:rPr lang="en-US" sz="2400" b="1" dirty="0">
                <a:solidFill>
                  <a:srgbClr val="3B404F"/>
                </a:solidFill>
                <a:latin typeface="Helvetica" panose="020B0604020202020204" pitchFamily="34" charset="0"/>
                <a:cs typeface="Helvetica" panose="020B0604020202020204" pitchFamily="34" charset="0"/>
              </a:rPr>
              <a:t>Insights into key Indirect Tax changes</a:t>
            </a:r>
          </a:p>
          <a:p>
            <a:r>
              <a:rPr lang="en-US" b="1" dirty="0">
                <a:solidFill>
                  <a:srgbClr val="3B404F"/>
                </a:solidFill>
                <a:latin typeface="Helvetica" panose="020B0604020202020204" pitchFamily="34" charset="0"/>
                <a:cs typeface="Helvetica" panose="020B0604020202020204" pitchFamily="34" charset="0"/>
              </a:rPr>
              <a:t>February 2, 2018</a:t>
            </a:r>
          </a:p>
        </p:txBody>
      </p:sp>
      <p:pic>
        <p:nvPicPr>
          <p:cNvPr id="12" name="Picture 11">
            <a:extLst>
              <a:ext uri="{FF2B5EF4-FFF2-40B4-BE49-F238E27FC236}">
                <a16:creationId xmlns:a16="http://schemas.microsoft.com/office/drawing/2014/main" id="{496AC4C8-06B7-4A26-A7E5-C53FF3046FB7}"/>
              </a:ext>
            </a:extLst>
          </p:cNvPr>
          <p:cNvPicPr>
            <a:picLocks noChangeAspect="1"/>
          </p:cNvPicPr>
          <p:nvPr/>
        </p:nvPicPr>
        <p:blipFill rotWithShape="1">
          <a:blip r:embed="rId4">
            <a:extLst>
              <a:ext uri="{28A0092B-C50C-407E-A947-70E740481C1C}">
                <a14:useLocalDpi xmlns:a14="http://schemas.microsoft.com/office/drawing/2010/main" val="0"/>
              </a:ext>
            </a:extLst>
          </a:blip>
          <a:srcRect l="18226" t="19702" r="17496" b="18806"/>
          <a:stretch/>
        </p:blipFill>
        <p:spPr>
          <a:xfrm>
            <a:off x="269823" y="5399474"/>
            <a:ext cx="1813809" cy="1212643"/>
          </a:xfrm>
          <a:prstGeom prst="rect">
            <a:avLst/>
          </a:prstGeom>
        </p:spPr>
      </p:pic>
    </p:spTree>
    <p:extLst>
      <p:ext uri="{BB962C8B-B14F-4D97-AF65-F5344CB8AC3E}">
        <p14:creationId xmlns:p14="http://schemas.microsoft.com/office/powerpoint/2010/main" val="884065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val 20"/>
          <p:cNvSpPr/>
          <p:nvPr/>
        </p:nvSpPr>
        <p:spPr>
          <a:xfrm>
            <a:off x="3387699" y="1344079"/>
            <a:ext cx="2396516" cy="2025178"/>
          </a:xfrm>
          <a:prstGeom prst="ellipse">
            <a:avLst/>
          </a:prstGeom>
          <a:solidFill>
            <a:sysClr val="window" lastClr="FFFFFF"/>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Verdana"/>
              <a:ea typeface="+mn-ea"/>
              <a:cs typeface="+mn-cs"/>
            </a:endParaRPr>
          </a:p>
        </p:txBody>
      </p:sp>
      <p:sp>
        <p:nvSpPr>
          <p:cNvPr id="49" name="Rectangle 48">
            <a:extLst>
              <a:ext uri="{FF2B5EF4-FFF2-40B4-BE49-F238E27FC236}">
                <a16:creationId xmlns:a16="http://schemas.microsoft.com/office/drawing/2014/main" id="{4EF28F1D-6196-4E80-9BE6-A35B03386A1B}"/>
              </a:ext>
            </a:extLst>
          </p:cNvPr>
          <p:cNvSpPr/>
          <p:nvPr/>
        </p:nvSpPr>
        <p:spPr>
          <a:xfrm>
            <a:off x="4091019" y="0"/>
            <a:ext cx="8100981" cy="6858000"/>
          </a:xfrm>
          <a:prstGeom prst="rect">
            <a:avLst/>
          </a:prstGeom>
          <a:solidFill>
            <a:srgbClr val="2B8F99">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CF6E61CA-F6CB-4242-9F72-B8415F76786D}"/>
              </a:ext>
            </a:extLst>
          </p:cNvPr>
          <p:cNvSpPr/>
          <p:nvPr/>
        </p:nvSpPr>
        <p:spPr>
          <a:xfrm>
            <a:off x="4376051" y="1222117"/>
            <a:ext cx="7103187" cy="4154984"/>
          </a:xfrm>
          <a:prstGeom prst="rect">
            <a:avLst/>
          </a:prstGeom>
        </p:spPr>
        <p:txBody>
          <a:bodyPr wrap="square">
            <a:spAutoFit/>
          </a:bodyPr>
          <a:lstStyle/>
          <a:p>
            <a:pPr marL="285750" indent="-285750">
              <a:buFont typeface="Arial" panose="020B0604020202020204" pitchFamily="34" charset="0"/>
              <a:buChar char="•"/>
            </a:pPr>
            <a:r>
              <a:rPr lang="en-US" sz="2400" dirty="0">
                <a:solidFill>
                  <a:srgbClr val="FFC000"/>
                </a:solidFill>
                <a:latin typeface="Arial" panose="020B0604020202020204" pitchFamily="34" charset="0"/>
                <a:cs typeface="Arial" panose="020B0604020202020204" pitchFamily="34" charset="0"/>
              </a:rPr>
              <a:t>RATE CHANGES</a:t>
            </a:r>
          </a:p>
          <a:p>
            <a:pPr marL="285750" indent="-285750">
              <a:buFont typeface="Arial" panose="020B0604020202020204" pitchFamily="34" charset="0"/>
              <a:buChar char="•"/>
            </a:pPr>
            <a:endParaRPr lang="en-US" sz="24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400" dirty="0">
                <a:solidFill>
                  <a:schemeClr val="bg1"/>
                </a:solidFill>
                <a:latin typeface="Arial" panose="020B0604020202020204" pitchFamily="34" charset="0"/>
                <a:cs typeface="Arial" panose="020B0604020202020204" pitchFamily="34" charset="0"/>
              </a:rPr>
              <a:t>Social Welfare Surcharge</a:t>
            </a:r>
          </a:p>
          <a:p>
            <a:pPr marL="285750" indent="-285750">
              <a:buFont typeface="Arial" panose="020B0604020202020204" pitchFamily="34" charset="0"/>
              <a:buChar char="•"/>
            </a:pPr>
            <a:endParaRPr lang="en-US" sz="24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400" dirty="0">
                <a:solidFill>
                  <a:schemeClr val="bg1"/>
                </a:solidFill>
                <a:latin typeface="Arial" panose="020B0604020202020204" pitchFamily="34" charset="0"/>
                <a:cs typeface="Arial" panose="020B0604020202020204" pitchFamily="34" charset="0"/>
              </a:rPr>
              <a:t>Change in BCD Rates</a:t>
            </a:r>
          </a:p>
          <a:p>
            <a:pPr marL="285750" indent="-285750">
              <a:buFont typeface="Arial" panose="020B0604020202020204" pitchFamily="34" charset="0"/>
              <a:buChar char="•"/>
            </a:pPr>
            <a:endParaRPr lang="en-US" sz="24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400" dirty="0">
                <a:solidFill>
                  <a:srgbClr val="FFC000"/>
                </a:solidFill>
                <a:latin typeface="Arial" panose="020B0604020202020204" pitchFamily="34" charset="0"/>
                <a:cs typeface="Arial" panose="020B0604020202020204" pitchFamily="34" charset="0"/>
              </a:rPr>
              <a:t>LEGISLATIVE CHANGES</a:t>
            </a:r>
          </a:p>
          <a:p>
            <a:pPr marL="285750" indent="-285750">
              <a:buFont typeface="Arial" panose="020B0604020202020204" pitchFamily="34" charset="0"/>
              <a:buChar char="•"/>
            </a:pPr>
            <a:endParaRPr lang="en-US" sz="24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400" dirty="0">
                <a:solidFill>
                  <a:schemeClr val="bg1"/>
                </a:solidFill>
                <a:latin typeface="Arial" panose="020B0604020202020204" pitchFamily="34" charset="0"/>
                <a:cs typeface="Arial" panose="020B0604020202020204" pitchFamily="34" charset="0"/>
              </a:rPr>
              <a:t>Key amendments in the Customs Act</a:t>
            </a:r>
          </a:p>
          <a:p>
            <a:pPr marL="285750" indent="-285750">
              <a:buFont typeface="Arial" panose="020B0604020202020204" pitchFamily="34" charset="0"/>
              <a:buChar char="•"/>
            </a:pPr>
            <a:endParaRPr lang="en-US" sz="24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400" dirty="0">
                <a:solidFill>
                  <a:schemeClr val="bg1"/>
                </a:solidFill>
                <a:latin typeface="Arial" panose="020B0604020202020204" pitchFamily="34" charset="0"/>
                <a:cs typeface="Arial" panose="020B0604020202020204" pitchFamily="34" charset="0"/>
              </a:rPr>
              <a:t>Key amendments in the Customs Tariff Act</a:t>
            </a:r>
          </a:p>
        </p:txBody>
      </p:sp>
      <p:grpSp>
        <p:nvGrpSpPr>
          <p:cNvPr id="4" name="Group 3">
            <a:extLst>
              <a:ext uri="{FF2B5EF4-FFF2-40B4-BE49-F238E27FC236}">
                <a16:creationId xmlns:a16="http://schemas.microsoft.com/office/drawing/2014/main" id="{715D4DD7-4079-4CC6-AF11-73581FF6694D}"/>
              </a:ext>
            </a:extLst>
          </p:cNvPr>
          <p:cNvGrpSpPr/>
          <p:nvPr/>
        </p:nvGrpSpPr>
        <p:grpSpPr>
          <a:xfrm>
            <a:off x="208695" y="1496489"/>
            <a:ext cx="3739808" cy="3717429"/>
            <a:chOff x="6108730" y="1589089"/>
            <a:chExt cx="5316951" cy="4677240"/>
          </a:xfrm>
        </p:grpSpPr>
        <p:sp>
          <p:nvSpPr>
            <p:cNvPr id="62" name="Rectangle 61">
              <a:extLst>
                <a:ext uri="{FF2B5EF4-FFF2-40B4-BE49-F238E27FC236}">
                  <a16:creationId xmlns:a16="http://schemas.microsoft.com/office/drawing/2014/main" id="{588E624F-A07B-41F0-BFCA-3925A04760FB}"/>
                </a:ext>
              </a:extLst>
            </p:cNvPr>
            <p:cNvSpPr/>
            <p:nvPr/>
          </p:nvSpPr>
          <p:spPr>
            <a:xfrm>
              <a:off x="6441435" y="1924843"/>
              <a:ext cx="4585592" cy="3947684"/>
            </a:xfrm>
            <a:prstGeom prst="rect">
              <a:avLst/>
            </a:prstGeom>
            <a:solidFill>
              <a:schemeClr val="bg1"/>
            </a:solidFill>
            <a:ln w="38100">
              <a:solidFill>
                <a:srgbClr val="28C6CA"/>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83074216-F7C0-48F3-8398-7FDF14304AA4}"/>
                </a:ext>
              </a:extLst>
            </p:cNvPr>
            <p:cNvGrpSpPr/>
            <p:nvPr/>
          </p:nvGrpSpPr>
          <p:grpSpPr>
            <a:xfrm>
              <a:off x="6108730" y="1589089"/>
              <a:ext cx="5316951" cy="4677240"/>
              <a:chOff x="6108730" y="1589089"/>
              <a:chExt cx="5316951" cy="4677240"/>
            </a:xfrm>
          </p:grpSpPr>
          <p:sp>
            <p:nvSpPr>
              <p:cNvPr id="63" name="Freeform 20">
                <a:extLst>
                  <a:ext uri="{FF2B5EF4-FFF2-40B4-BE49-F238E27FC236}">
                    <a16:creationId xmlns:a16="http://schemas.microsoft.com/office/drawing/2014/main" id="{40874994-165C-414D-84E4-F47992E77425}"/>
                  </a:ext>
                </a:extLst>
              </p:cNvPr>
              <p:cNvSpPr/>
              <p:nvPr/>
            </p:nvSpPr>
            <p:spPr>
              <a:xfrm>
                <a:off x="7773634" y="1589089"/>
                <a:ext cx="2862244" cy="1613485"/>
              </a:xfrm>
              <a:custGeom>
                <a:avLst/>
                <a:gdLst>
                  <a:gd name="connsiteX0" fmla="*/ 0 w 1438275"/>
                  <a:gd name="connsiteY0" fmla="*/ 0 h 823913"/>
                  <a:gd name="connsiteX1" fmla="*/ 971550 w 1438275"/>
                  <a:gd name="connsiteY1" fmla="*/ 0 h 823913"/>
                  <a:gd name="connsiteX2" fmla="*/ 1309688 w 1438275"/>
                  <a:gd name="connsiteY2" fmla="*/ 295275 h 823913"/>
                  <a:gd name="connsiteX3" fmla="*/ 1385888 w 1438275"/>
                  <a:gd name="connsiteY3" fmla="*/ 219075 h 823913"/>
                  <a:gd name="connsiteX4" fmla="*/ 1419226 w 1438275"/>
                  <a:gd name="connsiteY4" fmla="*/ 252413 h 823913"/>
                  <a:gd name="connsiteX5" fmla="*/ 1438275 w 1438275"/>
                  <a:gd name="connsiteY5" fmla="*/ 804863 h 823913"/>
                  <a:gd name="connsiteX6" fmla="*/ 819150 w 1438275"/>
                  <a:gd name="connsiteY6" fmla="*/ 823913 h 823913"/>
                  <a:gd name="connsiteX7" fmla="*/ 785813 w 1438275"/>
                  <a:gd name="connsiteY7" fmla="*/ 781050 h 823913"/>
                  <a:gd name="connsiteX8" fmla="*/ 866775 w 1438275"/>
                  <a:gd name="connsiteY8" fmla="*/ 700088 h 823913"/>
                  <a:gd name="connsiteX9" fmla="*/ 0 w 1438275"/>
                  <a:gd name="connsiteY9" fmla="*/ 0 h 82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8275" h="823913">
                    <a:moveTo>
                      <a:pt x="0" y="0"/>
                    </a:moveTo>
                    <a:lnTo>
                      <a:pt x="971550" y="0"/>
                    </a:lnTo>
                    <a:lnTo>
                      <a:pt x="1309688" y="295275"/>
                    </a:lnTo>
                    <a:lnTo>
                      <a:pt x="1385888" y="219075"/>
                    </a:lnTo>
                    <a:lnTo>
                      <a:pt x="1419226" y="252413"/>
                    </a:lnTo>
                    <a:lnTo>
                      <a:pt x="1438275" y="804863"/>
                    </a:lnTo>
                    <a:lnTo>
                      <a:pt x="819150" y="823913"/>
                    </a:lnTo>
                    <a:lnTo>
                      <a:pt x="785813" y="781050"/>
                    </a:lnTo>
                    <a:lnTo>
                      <a:pt x="866775" y="700088"/>
                    </a:lnTo>
                    <a:lnTo>
                      <a:pt x="0" y="0"/>
                    </a:lnTo>
                    <a:close/>
                  </a:path>
                </a:pathLst>
              </a:custGeom>
              <a:solidFill>
                <a:srgbClr val="1B9E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21">
                <a:extLst>
                  <a:ext uri="{FF2B5EF4-FFF2-40B4-BE49-F238E27FC236}">
                    <a16:creationId xmlns:a16="http://schemas.microsoft.com/office/drawing/2014/main" id="{B731465E-8155-4627-8461-0602716229FD}"/>
                  </a:ext>
                </a:extLst>
              </p:cNvPr>
              <p:cNvSpPr/>
              <p:nvPr/>
            </p:nvSpPr>
            <p:spPr>
              <a:xfrm rot="16200000">
                <a:off x="5520244" y="2724931"/>
                <a:ext cx="2816603" cy="1639631"/>
              </a:xfrm>
              <a:custGeom>
                <a:avLst/>
                <a:gdLst>
                  <a:gd name="connsiteX0" fmla="*/ 0 w 1438275"/>
                  <a:gd name="connsiteY0" fmla="*/ 0 h 823913"/>
                  <a:gd name="connsiteX1" fmla="*/ 971550 w 1438275"/>
                  <a:gd name="connsiteY1" fmla="*/ 0 h 823913"/>
                  <a:gd name="connsiteX2" fmla="*/ 1309688 w 1438275"/>
                  <a:gd name="connsiteY2" fmla="*/ 295275 h 823913"/>
                  <a:gd name="connsiteX3" fmla="*/ 1385888 w 1438275"/>
                  <a:gd name="connsiteY3" fmla="*/ 219075 h 823913"/>
                  <a:gd name="connsiteX4" fmla="*/ 1419226 w 1438275"/>
                  <a:gd name="connsiteY4" fmla="*/ 252413 h 823913"/>
                  <a:gd name="connsiteX5" fmla="*/ 1438275 w 1438275"/>
                  <a:gd name="connsiteY5" fmla="*/ 804863 h 823913"/>
                  <a:gd name="connsiteX6" fmla="*/ 819150 w 1438275"/>
                  <a:gd name="connsiteY6" fmla="*/ 823913 h 823913"/>
                  <a:gd name="connsiteX7" fmla="*/ 785813 w 1438275"/>
                  <a:gd name="connsiteY7" fmla="*/ 781050 h 823913"/>
                  <a:gd name="connsiteX8" fmla="*/ 866775 w 1438275"/>
                  <a:gd name="connsiteY8" fmla="*/ 700088 h 823913"/>
                  <a:gd name="connsiteX9" fmla="*/ 0 w 1438275"/>
                  <a:gd name="connsiteY9" fmla="*/ 0 h 82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8275" h="823913">
                    <a:moveTo>
                      <a:pt x="0" y="0"/>
                    </a:moveTo>
                    <a:lnTo>
                      <a:pt x="971550" y="0"/>
                    </a:lnTo>
                    <a:lnTo>
                      <a:pt x="1309688" y="295275"/>
                    </a:lnTo>
                    <a:lnTo>
                      <a:pt x="1385888" y="219075"/>
                    </a:lnTo>
                    <a:lnTo>
                      <a:pt x="1419226" y="252413"/>
                    </a:lnTo>
                    <a:lnTo>
                      <a:pt x="1438275" y="804863"/>
                    </a:lnTo>
                    <a:lnTo>
                      <a:pt x="819150" y="823913"/>
                    </a:lnTo>
                    <a:lnTo>
                      <a:pt x="785813" y="781050"/>
                    </a:lnTo>
                    <a:lnTo>
                      <a:pt x="866775" y="700088"/>
                    </a:lnTo>
                    <a:lnTo>
                      <a:pt x="0" y="0"/>
                    </a:lnTo>
                    <a:close/>
                  </a:path>
                </a:pathLst>
              </a:custGeom>
              <a:solidFill>
                <a:srgbClr val="1B9E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22">
                <a:extLst>
                  <a:ext uri="{FF2B5EF4-FFF2-40B4-BE49-F238E27FC236}">
                    <a16:creationId xmlns:a16="http://schemas.microsoft.com/office/drawing/2014/main" id="{A9671A1F-4F4E-4972-A1BB-FB8D3003DE3E}"/>
                  </a:ext>
                </a:extLst>
              </p:cNvPr>
              <p:cNvSpPr/>
              <p:nvPr/>
            </p:nvSpPr>
            <p:spPr>
              <a:xfrm>
                <a:off x="6835350" y="4671497"/>
                <a:ext cx="2658474" cy="1594832"/>
              </a:xfrm>
              <a:custGeom>
                <a:avLst/>
                <a:gdLst>
                  <a:gd name="connsiteX0" fmla="*/ 142875 w 1335881"/>
                  <a:gd name="connsiteY0" fmla="*/ 528638 h 814388"/>
                  <a:gd name="connsiteX1" fmla="*/ 71438 w 1335881"/>
                  <a:gd name="connsiteY1" fmla="*/ 600075 h 814388"/>
                  <a:gd name="connsiteX2" fmla="*/ 0 w 1335881"/>
                  <a:gd name="connsiteY2" fmla="*/ 573882 h 814388"/>
                  <a:gd name="connsiteX3" fmla="*/ 4762 w 1335881"/>
                  <a:gd name="connsiteY3" fmla="*/ 35719 h 814388"/>
                  <a:gd name="connsiteX4" fmla="*/ 40481 w 1335881"/>
                  <a:gd name="connsiteY4" fmla="*/ 0 h 814388"/>
                  <a:gd name="connsiteX5" fmla="*/ 652462 w 1335881"/>
                  <a:gd name="connsiteY5" fmla="*/ 0 h 814388"/>
                  <a:gd name="connsiteX6" fmla="*/ 652462 w 1335881"/>
                  <a:gd name="connsiteY6" fmla="*/ 54769 h 814388"/>
                  <a:gd name="connsiteX7" fmla="*/ 583406 w 1335881"/>
                  <a:gd name="connsiteY7" fmla="*/ 123825 h 814388"/>
                  <a:gd name="connsiteX8" fmla="*/ 1335881 w 1335881"/>
                  <a:gd name="connsiteY8" fmla="*/ 814388 h 814388"/>
                  <a:gd name="connsiteX9" fmla="*/ 464343 w 1335881"/>
                  <a:gd name="connsiteY9" fmla="*/ 814388 h 814388"/>
                  <a:gd name="connsiteX10" fmla="*/ 142875 w 1335881"/>
                  <a:gd name="connsiteY10" fmla="*/ 528638 h 81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35881" h="814388">
                    <a:moveTo>
                      <a:pt x="142875" y="528638"/>
                    </a:moveTo>
                    <a:lnTo>
                      <a:pt x="71438" y="600075"/>
                    </a:lnTo>
                    <a:lnTo>
                      <a:pt x="0" y="573882"/>
                    </a:lnTo>
                    <a:cubicBezTo>
                      <a:pt x="1587" y="394494"/>
                      <a:pt x="3175" y="215107"/>
                      <a:pt x="4762" y="35719"/>
                    </a:cubicBezTo>
                    <a:lnTo>
                      <a:pt x="40481" y="0"/>
                    </a:lnTo>
                    <a:lnTo>
                      <a:pt x="652462" y="0"/>
                    </a:lnTo>
                    <a:lnTo>
                      <a:pt x="652462" y="54769"/>
                    </a:lnTo>
                    <a:lnTo>
                      <a:pt x="583406" y="123825"/>
                    </a:lnTo>
                    <a:lnTo>
                      <a:pt x="1335881" y="814388"/>
                    </a:lnTo>
                    <a:lnTo>
                      <a:pt x="464343" y="814388"/>
                    </a:lnTo>
                    <a:lnTo>
                      <a:pt x="142875" y="528638"/>
                    </a:lnTo>
                    <a:close/>
                  </a:path>
                </a:pathLst>
              </a:custGeom>
              <a:solidFill>
                <a:srgbClr val="1B9E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23">
                <a:extLst>
                  <a:ext uri="{FF2B5EF4-FFF2-40B4-BE49-F238E27FC236}">
                    <a16:creationId xmlns:a16="http://schemas.microsoft.com/office/drawing/2014/main" id="{D7589EBB-96C1-4626-8AD0-D9E7FACDC443}"/>
                  </a:ext>
                </a:extLst>
              </p:cNvPr>
              <p:cNvSpPr/>
              <p:nvPr/>
            </p:nvSpPr>
            <p:spPr>
              <a:xfrm>
                <a:off x="9643887" y="3143506"/>
                <a:ext cx="1781794" cy="2549243"/>
              </a:xfrm>
              <a:custGeom>
                <a:avLst/>
                <a:gdLst>
                  <a:gd name="connsiteX0" fmla="*/ 44450 w 895350"/>
                  <a:gd name="connsiteY0" fmla="*/ 1289050 h 1301750"/>
                  <a:gd name="connsiteX1" fmla="*/ 12700 w 895350"/>
                  <a:gd name="connsiteY1" fmla="*/ 1257300 h 1301750"/>
                  <a:gd name="connsiteX2" fmla="*/ 0 w 895350"/>
                  <a:gd name="connsiteY2" fmla="*/ 720725 h 1301750"/>
                  <a:gd name="connsiteX3" fmla="*/ 41275 w 895350"/>
                  <a:gd name="connsiteY3" fmla="*/ 679450 h 1301750"/>
                  <a:gd name="connsiteX4" fmla="*/ 149225 w 895350"/>
                  <a:gd name="connsiteY4" fmla="*/ 755650 h 1301750"/>
                  <a:gd name="connsiteX5" fmla="*/ 857250 w 895350"/>
                  <a:gd name="connsiteY5" fmla="*/ 92075 h 1301750"/>
                  <a:gd name="connsiteX6" fmla="*/ 895350 w 895350"/>
                  <a:gd name="connsiteY6" fmla="*/ 0 h 1301750"/>
                  <a:gd name="connsiteX7" fmla="*/ 895350 w 895350"/>
                  <a:gd name="connsiteY7" fmla="*/ 869950 h 1301750"/>
                  <a:gd name="connsiteX8" fmla="*/ 568325 w 895350"/>
                  <a:gd name="connsiteY8" fmla="*/ 1171575 h 1301750"/>
                  <a:gd name="connsiteX9" fmla="*/ 644525 w 895350"/>
                  <a:gd name="connsiteY9" fmla="*/ 1247775 h 1301750"/>
                  <a:gd name="connsiteX10" fmla="*/ 628650 w 895350"/>
                  <a:gd name="connsiteY10" fmla="*/ 1301750 h 1301750"/>
                  <a:gd name="connsiteX11" fmla="*/ 44450 w 895350"/>
                  <a:gd name="connsiteY11" fmla="*/ 1289050 h 130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95350" h="1301750">
                    <a:moveTo>
                      <a:pt x="44450" y="1289050"/>
                    </a:moveTo>
                    <a:lnTo>
                      <a:pt x="12700" y="1257300"/>
                    </a:lnTo>
                    <a:lnTo>
                      <a:pt x="0" y="720725"/>
                    </a:lnTo>
                    <a:lnTo>
                      <a:pt x="41275" y="679450"/>
                    </a:lnTo>
                    <a:lnTo>
                      <a:pt x="149225" y="755650"/>
                    </a:lnTo>
                    <a:lnTo>
                      <a:pt x="857250" y="92075"/>
                    </a:lnTo>
                    <a:lnTo>
                      <a:pt x="895350" y="0"/>
                    </a:lnTo>
                    <a:lnTo>
                      <a:pt x="895350" y="869950"/>
                    </a:lnTo>
                    <a:lnTo>
                      <a:pt x="568325" y="1171575"/>
                    </a:lnTo>
                    <a:lnTo>
                      <a:pt x="644525" y="1247775"/>
                    </a:lnTo>
                    <a:lnTo>
                      <a:pt x="628650" y="1301750"/>
                    </a:lnTo>
                    <a:lnTo>
                      <a:pt x="44450" y="1289050"/>
                    </a:lnTo>
                    <a:close/>
                  </a:path>
                </a:pathLst>
              </a:custGeom>
              <a:solidFill>
                <a:srgbClr val="1B9E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4" name="Rectangle 53">
            <a:extLst>
              <a:ext uri="{FF2B5EF4-FFF2-40B4-BE49-F238E27FC236}">
                <a16:creationId xmlns:a16="http://schemas.microsoft.com/office/drawing/2014/main" id="{B5F1D70A-7A47-4F02-AEA8-0ED65F3B491B}"/>
              </a:ext>
            </a:extLst>
          </p:cNvPr>
          <p:cNvSpPr/>
          <p:nvPr/>
        </p:nvSpPr>
        <p:spPr>
          <a:xfrm>
            <a:off x="1055233" y="3074269"/>
            <a:ext cx="2018501" cy="492443"/>
          </a:xfrm>
          <a:prstGeom prst="rect">
            <a:avLst/>
          </a:prstGeom>
        </p:spPr>
        <p:txBody>
          <a:bodyPr wrap="none">
            <a:spAutoFit/>
          </a:bodyPr>
          <a:lstStyle/>
          <a:p>
            <a:r>
              <a:rPr lang="en-GB" sz="2600" b="1" dirty="0">
                <a:solidFill>
                  <a:srgbClr val="2B8F99"/>
                </a:solidFill>
                <a:latin typeface="Arial" panose="020B0604020202020204" pitchFamily="34" charset="0"/>
                <a:cs typeface="Arial" panose="020B0604020202020204" pitchFamily="34" charset="0"/>
              </a:rPr>
              <a:t>CONTENTS</a:t>
            </a:r>
          </a:p>
        </p:txBody>
      </p:sp>
    </p:spTree>
    <p:extLst>
      <p:ext uri="{BB962C8B-B14F-4D97-AF65-F5344CB8AC3E}">
        <p14:creationId xmlns:p14="http://schemas.microsoft.com/office/powerpoint/2010/main" val="3307351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val 20"/>
          <p:cNvSpPr/>
          <p:nvPr/>
        </p:nvSpPr>
        <p:spPr>
          <a:xfrm>
            <a:off x="3387699" y="1344079"/>
            <a:ext cx="2396516" cy="2025178"/>
          </a:xfrm>
          <a:prstGeom prst="ellipse">
            <a:avLst/>
          </a:prstGeom>
          <a:solidFill>
            <a:sysClr val="window" lastClr="FFFFFF"/>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Verdana"/>
              <a:ea typeface="+mn-ea"/>
              <a:cs typeface="+mn-cs"/>
            </a:endParaRPr>
          </a:p>
        </p:txBody>
      </p:sp>
      <p:sp>
        <p:nvSpPr>
          <p:cNvPr id="22" name="Oval 21"/>
          <p:cNvSpPr/>
          <p:nvPr/>
        </p:nvSpPr>
        <p:spPr>
          <a:xfrm>
            <a:off x="6370349" y="1330026"/>
            <a:ext cx="2396516" cy="2025178"/>
          </a:xfrm>
          <a:prstGeom prst="ellipse">
            <a:avLst/>
          </a:prstGeom>
          <a:solidFill>
            <a:sysClr val="window" lastClr="FFFFFF"/>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2" name="Group 1">
            <a:extLst>
              <a:ext uri="{FF2B5EF4-FFF2-40B4-BE49-F238E27FC236}">
                <a16:creationId xmlns:a16="http://schemas.microsoft.com/office/drawing/2014/main" id="{7B1D4214-645F-47B8-9539-3AF32C5F8B1B}"/>
              </a:ext>
            </a:extLst>
          </p:cNvPr>
          <p:cNvGrpSpPr/>
          <p:nvPr/>
        </p:nvGrpSpPr>
        <p:grpSpPr>
          <a:xfrm>
            <a:off x="1758846" y="2463382"/>
            <a:ext cx="8779241" cy="1524000"/>
            <a:chOff x="1758846" y="1219200"/>
            <a:chExt cx="8779241" cy="1524000"/>
          </a:xfrm>
        </p:grpSpPr>
        <p:sp>
          <p:nvSpPr>
            <p:cNvPr id="31" name="Rectangle 6">
              <a:extLst>
                <a:ext uri="{FF2B5EF4-FFF2-40B4-BE49-F238E27FC236}">
                  <a16:creationId xmlns:a16="http://schemas.microsoft.com/office/drawing/2014/main" id="{F82E7EFA-91FF-437F-B013-8480C58852DE}"/>
                </a:ext>
              </a:extLst>
            </p:cNvPr>
            <p:cNvSpPr>
              <a:spLocks noChangeArrowheads="1"/>
            </p:cNvSpPr>
            <p:nvPr/>
          </p:nvSpPr>
          <p:spPr bwMode="auto">
            <a:xfrm>
              <a:off x="1934382" y="1338814"/>
              <a:ext cx="5638800" cy="1143000"/>
            </a:xfrm>
            <a:prstGeom prst="rect">
              <a:avLst/>
            </a:prstGeom>
            <a:noFill/>
            <a:ln w="9525">
              <a:noFill/>
              <a:miter lim="800000"/>
              <a:headEnd/>
              <a:tailEnd/>
            </a:ln>
          </p:spPr>
          <p:txBody>
            <a:bodyPr anchor="ctr"/>
            <a:lstStyle/>
            <a:p>
              <a:r>
                <a:rPr lang="en-US" sz="4000" b="1" dirty="0">
                  <a:solidFill>
                    <a:srgbClr val="1BA39E"/>
                  </a:solidFill>
                  <a:latin typeface="Helvetica (Body)"/>
                </a:rPr>
                <a:t>RATE CHANGES</a:t>
              </a:r>
              <a:endParaRPr lang="en-US" sz="4000" b="1" dirty="0">
                <a:solidFill>
                  <a:prstClr val="white">
                    <a:lumMod val="50000"/>
                  </a:prstClr>
                </a:solidFill>
                <a:latin typeface="Helvetica (Body)"/>
              </a:endParaRPr>
            </a:p>
          </p:txBody>
        </p:sp>
        <p:grpSp>
          <p:nvGrpSpPr>
            <p:cNvPr id="37" name="Group 8">
              <a:extLst>
                <a:ext uri="{FF2B5EF4-FFF2-40B4-BE49-F238E27FC236}">
                  <a16:creationId xmlns:a16="http://schemas.microsoft.com/office/drawing/2014/main" id="{C5E703B2-F810-49B0-947C-9B096304EEE5}"/>
                </a:ext>
              </a:extLst>
            </p:cNvPr>
            <p:cNvGrpSpPr>
              <a:grpSpLocks/>
            </p:cNvGrpSpPr>
            <p:nvPr/>
          </p:nvGrpSpPr>
          <p:grpSpPr bwMode="auto">
            <a:xfrm>
              <a:off x="1758846" y="1219200"/>
              <a:ext cx="8779241" cy="1524000"/>
              <a:chOff x="96" y="768"/>
              <a:chExt cx="5472" cy="960"/>
            </a:xfrm>
            <a:solidFill>
              <a:schemeClr val="accent1">
                <a:lumMod val="75000"/>
              </a:schemeClr>
            </a:solidFill>
          </p:grpSpPr>
          <p:sp>
            <p:nvSpPr>
              <p:cNvPr id="42" name="Line 5">
                <a:extLst>
                  <a:ext uri="{FF2B5EF4-FFF2-40B4-BE49-F238E27FC236}">
                    <a16:creationId xmlns:a16="http://schemas.microsoft.com/office/drawing/2014/main" id="{5F7F940B-7A3F-4F42-BE7E-FE3F6F0AC41D}"/>
                  </a:ext>
                </a:extLst>
              </p:cNvPr>
              <p:cNvSpPr>
                <a:spLocks noChangeShapeType="1"/>
              </p:cNvSpPr>
              <p:nvPr/>
            </p:nvSpPr>
            <p:spPr bwMode="auto">
              <a:xfrm>
                <a:off x="96" y="1728"/>
                <a:ext cx="5232" cy="0"/>
              </a:xfrm>
              <a:prstGeom prst="line">
                <a:avLst/>
              </a:prstGeom>
              <a:solidFill>
                <a:srgbClr val="1B9EA3"/>
              </a:solidFill>
              <a:ln w="9525">
                <a:solidFill>
                  <a:srgbClr val="1B9EA3"/>
                </a:solidFill>
                <a:round/>
                <a:headEnd/>
                <a:tailEnd/>
              </a:ln>
            </p:spPr>
            <p:txBody>
              <a:bodyPr/>
              <a:lstStyle/>
              <a:p>
                <a:endParaRPr lang="en-US" dirty="0">
                  <a:solidFill>
                    <a:prstClr val="black"/>
                  </a:solidFill>
                </a:endParaRPr>
              </a:p>
            </p:txBody>
          </p:sp>
          <p:sp>
            <p:nvSpPr>
              <p:cNvPr id="47" name="AutoShape 6">
                <a:extLst>
                  <a:ext uri="{FF2B5EF4-FFF2-40B4-BE49-F238E27FC236}">
                    <a16:creationId xmlns:a16="http://schemas.microsoft.com/office/drawing/2014/main" id="{B9617967-B610-4498-B336-6D29EB3B5FCE}"/>
                  </a:ext>
                </a:extLst>
              </p:cNvPr>
              <p:cNvSpPr>
                <a:spLocks noChangeArrowheads="1"/>
              </p:cNvSpPr>
              <p:nvPr/>
            </p:nvSpPr>
            <p:spPr bwMode="auto">
              <a:xfrm>
                <a:off x="4608" y="768"/>
                <a:ext cx="960" cy="960"/>
              </a:xfrm>
              <a:prstGeom prst="chevron">
                <a:avLst>
                  <a:gd name="adj" fmla="val 25000"/>
                </a:avLst>
              </a:prstGeom>
              <a:solidFill>
                <a:srgbClr val="1B9EA3"/>
              </a:solidFill>
              <a:ln w="9525">
                <a:solidFill>
                  <a:srgbClr val="1B9EA3"/>
                </a:solidFill>
                <a:miter lim="800000"/>
                <a:headEnd/>
                <a:tailEnd/>
              </a:ln>
            </p:spPr>
            <p:txBody>
              <a:bodyPr wrap="none" anchor="ctr"/>
              <a:lstStyle/>
              <a:p>
                <a:endParaRPr lang="en-US" dirty="0">
                  <a:solidFill>
                    <a:prstClr val="black"/>
                  </a:solidFill>
                </a:endParaRPr>
              </a:p>
            </p:txBody>
          </p:sp>
          <p:sp>
            <p:nvSpPr>
              <p:cNvPr id="48" name="AutoShape 7">
                <a:extLst>
                  <a:ext uri="{FF2B5EF4-FFF2-40B4-BE49-F238E27FC236}">
                    <a16:creationId xmlns:a16="http://schemas.microsoft.com/office/drawing/2014/main" id="{D48D7591-7697-4E5D-819F-F3B80E21735F}"/>
                  </a:ext>
                </a:extLst>
              </p:cNvPr>
              <p:cNvSpPr>
                <a:spLocks noChangeArrowheads="1"/>
              </p:cNvSpPr>
              <p:nvPr/>
            </p:nvSpPr>
            <p:spPr bwMode="auto">
              <a:xfrm>
                <a:off x="3792" y="768"/>
                <a:ext cx="960" cy="960"/>
              </a:xfrm>
              <a:prstGeom prst="chevron">
                <a:avLst>
                  <a:gd name="adj" fmla="val 25000"/>
                </a:avLst>
              </a:prstGeom>
              <a:solidFill>
                <a:srgbClr val="1B9EA3"/>
              </a:solidFill>
              <a:ln w="9525">
                <a:solidFill>
                  <a:srgbClr val="1B9EA3"/>
                </a:solidFill>
                <a:miter lim="800000"/>
                <a:headEnd/>
                <a:tailEnd/>
              </a:ln>
            </p:spPr>
            <p:txBody>
              <a:bodyPr wrap="none" anchor="ctr"/>
              <a:lstStyle/>
              <a:p>
                <a:endParaRPr lang="en-US" dirty="0">
                  <a:solidFill>
                    <a:prstClr val="black"/>
                  </a:solidFill>
                </a:endParaRPr>
              </a:p>
            </p:txBody>
          </p:sp>
        </p:grpSp>
      </p:grpSp>
    </p:spTree>
    <p:extLst>
      <p:ext uri="{BB962C8B-B14F-4D97-AF65-F5344CB8AC3E}">
        <p14:creationId xmlns:p14="http://schemas.microsoft.com/office/powerpoint/2010/main" val="2925489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10822898" y="6445616"/>
            <a:ext cx="875676" cy="365125"/>
          </a:xfrm>
        </p:spPr>
        <p:txBody>
          <a:bodyPr/>
          <a:lstStyle/>
          <a:p>
            <a:r>
              <a:rPr lang="en-IN" b="1" dirty="0"/>
              <a:t>Page </a:t>
            </a:r>
            <a:fld id="{46AA97BE-287C-4D3C-BC2D-43FE9BE756F7}" type="slidenum">
              <a:rPr lang="en-IN" b="1" smtClean="0"/>
              <a:pPr/>
              <a:t>5</a:t>
            </a:fld>
            <a:endParaRPr lang="en-IN" b="1" dirty="0"/>
          </a:p>
        </p:txBody>
      </p:sp>
      <p:grpSp>
        <p:nvGrpSpPr>
          <p:cNvPr id="17" name="Group 16"/>
          <p:cNvGrpSpPr/>
          <p:nvPr/>
        </p:nvGrpSpPr>
        <p:grpSpPr>
          <a:xfrm>
            <a:off x="0" y="325554"/>
            <a:ext cx="6368044" cy="523220"/>
            <a:chOff x="0" y="325554"/>
            <a:chExt cx="6368044" cy="523220"/>
          </a:xfrm>
        </p:grpSpPr>
        <p:sp>
          <p:nvSpPr>
            <p:cNvPr id="18" name="Rectangle 17"/>
            <p:cNvSpPr/>
            <p:nvPr/>
          </p:nvSpPr>
          <p:spPr>
            <a:xfrm>
              <a:off x="565493" y="325554"/>
              <a:ext cx="5802551" cy="523220"/>
            </a:xfrm>
            <a:prstGeom prst="rect">
              <a:avLst/>
            </a:prstGeom>
          </p:spPr>
          <p:txBody>
            <a:bodyPr wrap="none">
              <a:spAutoFit/>
            </a:bodyPr>
            <a:lstStyle/>
            <a:p>
              <a:r>
                <a:rPr lang="en-US" sz="2800" b="1" dirty="0">
                  <a:solidFill>
                    <a:srgbClr val="2F8F99"/>
                  </a:solidFill>
                  <a:latin typeface="Arial" panose="020B0604020202020204" pitchFamily="34" charset="0"/>
                  <a:cs typeface="Arial" panose="020B0604020202020204" pitchFamily="34" charset="0"/>
                </a:rPr>
                <a:t>SOCIAL WELFARE SURCHARGE</a:t>
              </a:r>
            </a:p>
          </p:txBody>
        </p:sp>
        <p:grpSp>
          <p:nvGrpSpPr>
            <p:cNvPr id="19" name="Group 18"/>
            <p:cNvGrpSpPr/>
            <p:nvPr/>
          </p:nvGrpSpPr>
          <p:grpSpPr>
            <a:xfrm>
              <a:off x="0" y="374342"/>
              <a:ext cx="509964" cy="425644"/>
              <a:chOff x="127146" y="374342"/>
              <a:chExt cx="509964" cy="425644"/>
            </a:xfrm>
          </p:grpSpPr>
          <p:sp>
            <p:nvSpPr>
              <p:cNvPr id="20" name="Isosceles Triangle 19"/>
              <p:cNvSpPr/>
              <p:nvPr/>
            </p:nvSpPr>
            <p:spPr>
              <a:xfrm rot="5400000">
                <a:off x="240821" y="403697"/>
                <a:ext cx="425644" cy="366934"/>
              </a:xfrm>
              <a:prstGeom prst="triangle">
                <a:avLst/>
              </a:prstGeom>
              <a:solidFill>
                <a:srgbClr val="2F8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1" name="Isosceles Triangle 20"/>
              <p:cNvSpPr/>
              <p:nvPr/>
            </p:nvSpPr>
            <p:spPr>
              <a:xfrm rot="5400000">
                <a:off x="97791" y="403697"/>
                <a:ext cx="425644" cy="366934"/>
              </a:xfrm>
              <a:prstGeom prst="triangle">
                <a:avLst/>
              </a:prstGeom>
              <a:solidFill>
                <a:srgbClr val="86D2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grpSp>
      <p:sp>
        <p:nvSpPr>
          <p:cNvPr id="22" name="Flowchart: Extract 21">
            <a:hlinkClick r:id="" action="ppaction://noaction"/>
          </p:cNvPr>
          <p:cNvSpPr/>
          <p:nvPr/>
        </p:nvSpPr>
        <p:spPr>
          <a:xfrm rot="16200000">
            <a:off x="11821029" y="6490380"/>
            <a:ext cx="344908" cy="295814"/>
          </a:xfrm>
          <a:prstGeom prst="flowChartExtra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04BA3C8B-4010-4CE2-9198-DC2EF1D53514}"/>
              </a:ext>
            </a:extLst>
          </p:cNvPr>
          <p:cNvSpPr txBox="1"/>
          <p:nvPr/>
        </p:nvSpPr>
        <p:spPr>
          <a:xfrm>
            <a:off x="704539" y="1112517"/>
            <a:ext cx="10628026" cy="5213332"/>
          </a:xfrm>
          <a:prstGeom prst="rect">
            <a:avLst/>
          </a:prstGeom>
          <a:noFill/>
          <a:ln w="28575">
            <a:solidFill>
              <a:srgbClr val="2B8F99"/>
            </a:solidFill>
          </a:ln>
        </p:spPr>
        <p:txBody>
          <a:bodyPr wrap="square" rtlCol="0">
            <a:noAutofit/>
          </a:bodyPr>
          <a:lstStyle/>
          <a:p>
            <a:pPr marL="349250" indent="-349250" defTabSz="2889250" eaLnBrk="0" fontAlgn="base" hangingPunct="0">
              <a:spcBef>
                <a:spcPct val="0"/>
              </a:spcBef>
              <a:buSzPct val="90000"/>
              <a:buFont typeface="Wingdings" panose="05000000000000000000" pitchFamily="2" charset="2"/>
              <a:buChar char="§"/>
            </a:pPr>
            <a:r>
              <a:rPr lang="en-IN" sz="2000" dirty="0"/>
              <a:t>The existing Education Cess and SHE Cess have been done away with and are replaced by a new surcharge namely Social Welfare Surcharge (‘SWS’) </a:t>
            </a:r>
          </a:p>
          <a:p>
            <a:pPr marL="349250" indent="-349250" defTabSz="2889250" eaLnBrk="0" fontAlgn="base" hangingPunct="0">
              <a:spcBef>
                <a:spcPct val="0"/>
              </a:spcBef>
              <a:buSzPct val="90000"/>
              <a:buFont typeface="Wingdings" panose="05000000000000000000" pitchFamily="2" charset="2"/>
              <a:buChar char="§"/>
            </a:pPr>
            <a:endParaRPr lang="en-IN" sz="2000" dirty="0"/>
          </a:p>
          <a:p>
            <a:pPr marL="349250" indent="-349250" defTabSz="2889250" eaLnBrk="0" fontAlgn="base" hangingPunct="0">
              <a:spcBef>
                <a:spcPct val="0"/>
              </a:spcBef>
              <a:buSzPct val="90000"/>
              <a:buFont typeface="Wingdings" panose="05000000000000000000" pitchFamily="2" charset="2"/>
              <a:buChar char="§"/>
            </a:pPr>
            <a:r>
              <a:rPr lang="en-IN" sz="2000" dirty="0"/>
              <a:t>SWS is applicable on imported consignments from February 2, 2018 at the following rates: </a:t>
            </a:r>
          </a:p>
          <a:p>
            <a:pPr marL="349250" indent="-349250" defTabSz="2889250" eaLnBrk="0" fontAlgn="base" hangingPunct="0">
              <a:spcBef>
                <a:spcPct val="0"/>
              </a:spcBef>
              <a:buSzPct val="90000"/>
              <a:buFont typeface="Wingdings" panose="05000000000000000000" pitchFamily="2" charset="2"/>
              <a:buChar char="§"/>
            </a:pPr>
            <a:endParaRPr lang="en-IN" sz="2000" dirty="0"/>
          </a:p>
          <a:p>
            <a:pPr marL="349250" indent="-349250" defTabSz="2889250" eaLnBrk="0" fontAlgn="base" hangingPunct="0">
              <a:spcBef>
                <a:spcPct val="0"/>
              </a:spcBef>
              <a:buSzPct val="90000"/>
              <a:buFont typeface="Wingdings" panose="05000000000000000000" pitchFamily="2" charset="2"/>
              <a:buChar char="§"/>
            </a:pPr>
            <a:endParaRPr lang="en-IN" sz="2000" dirty="0"/>
          </a:p>
          <a:p>
            <a:pPr marL="349250" indent="-349250" defTabSz="2889250" eaLnBrk="0" fontAlgn="base" hangingPunct="0">
              <a:spcBef>
                <a:spcPct val="0"/>
              </a:spcBef>
              <a:buSzPct val="90000"/>
              <a:buFont typeface="Wingdings" panose="05000000000000000000" pitchFamily="2" charset="2"/>
              <a:buChar char="§"/>
            </a:pPr>
            <a:endParaRPr lang="en-IN" sz="2000" dirty="0"/>
          </a:p>
          <a:p>
            <a:pPr marL="349250" indent="-349250" defTabSz="2889250" eaLnBrk="0" fontAlgn="base" hangingPunct="0">
              <a:spcBef>
                <a:spcPct val="0"/>
              </a:spcBef>
              <a:buSzPct val="90000"/>
              <a:buFont typeface="Wingdings" panose="05000000000000000000" pitchFamily="2" charset="2"/>
              <a:buChar char="§"/>
            </a:pPr>
            <a:endParaRPr lang="en-IN" sz="2000" dirty="0"/>
          </a:p>
          <a:p>
            <a:pPr marL="349250" indent="-349250" defTabSz="2889250" eaLnBrk="0" fontAlgn="base" hangingPunct="0">
              <a:spcBef>
                <a:spcPct val="0"/>
              </a:spcBef>
              <a:buSzPct val="90000"/>
              <a:buFont typeface="Wingdings" panose="05000000000000000000" pitchFamily="2" charset="2"/>
              <a:buChar char="§"/>
            </a:pPr>
            <a:endParaRPr lang="en-IN" sz="2000" dirty="0"/>
          </a:p>
          <a:p>
            <a:pPr marL="349250" indent="-349250" defTabSz="2889250" eaLnBrk="0" fontAlgn="base" hangingPunct="0">
              <a:spcBef>
                <a:spcPct val="0"/>
              </a:spcBef>
              <a:buSzPct val="90000"/>
              <a:buFont typeface="Wingdings" panose="05000000000000000000" pitchFamily="2" charset="2"/>
              <a:buChar char="§"/>
            </a:pPr>
            <a:endParaRPr lang="en-IN" sz="2000" dirty="0"/>
          </a:p>
          <a:p>
            <a:pPr marL="349250" indent="-349250" defTabSz="2889250" eaLnBrk="0" fontAlgn="base" hangingPunct="0">
              <a:spcBef>
                <a:spcPct val="0"/>
              </a:spcBef>
              <a:buSzPct val="90000"/>
              <a:buFont typeface="Wingdings" panose="05000000000000000000" pitchFamily="2" charset="2"/>
              <a:buChar char="§"/>
            </a:pPr>
            <a:endParaRPr lang="en-IN" sz="2000" dirty="0"/>
          </a:p>
          <a:p>
            <a:pPr marL="349250" indent="-349250" defTabSz="2889250" eaLnBrk="0" fontAlgn="base" hangingPunct="0">
              <a:spcBef>
                <a:spcPct val="0"/>
              </a:spcBef>
              <a:buSzPct val="90000"/>
              <a:buFont typeface="Wingdings" panose="05000000000000000000" pitchFamily="2" charset="2"/>
              <a:buChar char="§"/>
            </a:pPr>
            <a:endParaRPr lang="en-IN" sz="2000" dirty="0"/>
          </a:p>
          <a:p>
            <a:pPr marL="349250" indent="-349250" defTabSz="2889250" eaLnBrk="0" fontAlgn="base" hangingPunct="0">
              <a:spcBef>
                <a:spcPct val="0"/>
              </a:spcBef>
              <a:buSzPct val="90000"/>
              <a:buFont typeface="Wingdings" panose="05000000000000000000" pitchFamily="2" charset="2"/>
              <a:buChar char="§"/>
            </a:pPr>
            <a:endParaRPr lang="en-IN" sz="2000" dirty="0"/>
          </a:p>
          <a:p>
            <a:pPr marL="349250" indent="-349250" defTabSz="2889250" eaLnBrk="0" fontAlgn="base" hangingPunct="0">
              <a:spcBef>
                <a:spcPct val="0"/>
              </a:spcBef>
              <a:buSzPct val="90000"/>
              <a:buFont typeface="Wingdings" panose="05000000000000000000" pitchFamily="2" charset="2"/>
              <a:buChar char="§"/>
            </a:pPr>
            <a:endParaRPr lang="en-IN" sz="2000" dirty="0"/>
          </a:p>
          <a:p>
            <a:pPr marL="349250" indent="-349250" defTabSz="2889250" eaLnBrk="0" fontAlgn="base" hangingPunct="0">
              <a:spcBef>
                <a:spcPct val="0"/>
              </a:spcBef>
              <a:buSzPct val="90000"/>
              <a:buFont typeface="Wingdings" panose="05000000000000000000" pitchFamily="2" charset="2"/>
              <a:buChar char="§"/>
            </a:pPr>
            <a:endParaRPr lang="en-IN" sz="2000" dirty="0"/>
          </a:p>
          <a:p>
            <a:pPr marL="349250" indent="-349250" defTabSz="2889250" eaLnBrk="0" fontAlgn="base" hangingPunct="0">
              <a:spcBef>
                <a:spcPct val="0"/>
              </a:spcBef>
              <a:buSzPct val="90000"/>
              <a:buFont typeface="Wingdings" panose="05000000000000000000" pitchFamily="2" charset="2"/>
              <a:buChar char="§"/>
            </a:pPr>
            <a:r>
              <a:rPr lang="en-IN" sz="2000" dirty="0"/>
              <a:t>Credit of SWS paid will not be available to an importer and will be a cost</a:t>
            </a:r>
          </a:p>
          <a:p>
            <a:pPr marL="349250" indent="-349250" defTabSz="2889250" eaLnBrk="0" fontAlgn="base" hangingPunct="0">
              <a:spcBef>
                <a:spcPct val="0"/>
              </a:spcBef>
              <a:buSzPct val="90000"/>
              <a:buFont typeface="Wingdings" panose="05000000000000000000" pitchFamily="2" charset="2"/>
              <a:buChar char="§"/>
            </a:pPr>
            <a:endParaRPr lang="en-US" kern="0" dirty="0">
              <a:solidFill>
                <a:prstClr val="black">
                  <a:hueOff val="0"/>
                  <a:satOff val="0"/>
                  <a:lumOff val="0"/>
                  <a:alphaOff val="0"/>
                </a:prstClr>
              </a:solidFill>
              <a:latin typeface="Arial" panose="020B0604020202020204" pitchFamily="34" charset="0"/>
              <a:cs typeface="Arial" panose="020B0604020202020204" pitchFamily="34" charset="0"/>
            </a:endParaRPr>
          </a:p>
          <a:p>
            <a:pPr marL="349250" indent="-349250" defTabSz="2889250" eaLnBrk="0" fontAlgn="base" hangingPunct="0">
              <a:spcBef>
                <a:spcPct val="0"/>
              </a:spcBef>
              <a:buSzPct val="90000"/>
              <a:buFont typeface="Wingdings" panose="05000000000000000000" pitchFamily="2" charset="2"/>
              <a:buChar char="§"/>
            </a:pPr>
            <a:endParaRPr lang="en-US" kern="0" dirty="0">
              <a:solidFill>
                <a:prstClr val="black">
                  <a:hueOff val="0"/>
                  <a:satOff val="0"/>
                  <a:lumOff val="0"/>
                  <a:alphaOff val="0"/>
                </a:prstClr>
              </a:solidFill>
              <a:latin typeface="Arial" panose="020B0604020202020204" pitchFamily="34" charset="0"/>
              <a:cs typeface="Arial" panose="020B0604020202020204" pitchFamily="34" charset="0"/>
            </a:endParaRPr>
          </a:p>
          <a:p>
            <a:pPr marL="349250" indent="-349250" defTabSz="2889250" eaLnBrk="0" fontAlgn="base" hangingPunct="0">
              <a:spcBef>
                <a:spcPct val="0"/>
              </a:spcBef>
              <a:buSzPct val="90000"/>
              <a:buFont typeface="Wingdings" panose="05000000000000000000" pitchFamily="2" charset="2"/>
              <a:buChar char="§"/>
            </a:pPr>
            <a:endParaRPr lang="en-US" kern="0" dirty="0">
              <a:solidFill>
                <a:prstClr val="black">
                  <a:hueOff val="0"/>
                  <a:satOff val="0"/>
                  <a:lumOff val="0"/>
                  <a:alphaOff val="0"/>
                </a:prstClr>
              </a:solidFill>
              <a:latin typeface="Arial" panose="020B0604020202020204" pitchFamily="34" charset="0"/>
              <a:cs typeface="Arial" panose="020B0604020202020204" pitchFamily="34" charset="0"/>
            </a:endParaRPr>
          </a:p>
          <a:p>
            <a:pPr defTabSz="2889250" eaLnBrk="0" fontAlgn="base" hangingPunct="0">
              <a:spcBef>
                <a:spcPct val="0"/>
              </a:spcBef>
              <a:buSzPct val="90000"/>
            </a:pPr>
            <a:endParaRPr lang="en-US" kern="0" dirty="0">
              <a:solidFill>
                <a:prstClr val="black">
                  <a:hueOff val="0"/>
                  <a:satOff val="0"/>
                  <a:lumOff val="0"/>
                  <a:alphaOff val="0"/>
                </a:prstClr>
              </a:solidFill>
              <a:latin typeface="Arial" panose="020B0604020202020204" pitchFamily="34" charset="0"/>
              <a:cs typeface="Arial" panose="020B0604020202020204" pitchFamily="34" charset="0"/>
            </a:endParaRPr>
          </a:p>
          <a:p>
            <a:endParaRPr lang="en-US" dirty="0">
              <a:solidFill>
                <a:srgbClr val="3B404B"/>
              </a:solidFill>
              <a:latin typeface="Arial" panose="020B0604020202020204" pitchFamily="34" charset="0"/>
              <a:cs typeface="Arial" panose="020B0604020202020204" pitchFamily="34" charset="0"/>
            </a:endParaRPr>
          </a:p>
        </p:txBody>
      </p:sp>
      <p:sp>
        <p:nvSpPr>
          <p:cNvPr id="39" name="Slide Number Placeholder 1">
            <a:extLst>
              <a:ext uri="{FF2B5EF4-FFF2-40B4-BE49-F238E27FC236}">
                <a16:creationId xmlns:a16="http://schemas.microsoft.com/office/drawing/2014/main" id="{A6473784-6346-4023-A38C-5618AA59E126}"/>
              </a:ext>
            </a:extLst>
          </p:cNvPr>
          <p:cNvSpPr txBox="1">
            <a:spLocks/>
          </p:cNvSpPr>
          <p:nvPr/>
        </p:nvSpPr>
        <p:spPr>
          <a:xfrm>
            <a:off x="7121666" y="6455723"/>
            <a:ext cx="377561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b="1" dirty="0"/>
              <a:t>Budget 2018 – Key Indirect Tax changes</a:t>
            </a:r>
          </a:p>
        </p:txBody>
      </p:sp>
      <p:graphicFrame>
        <p:nvGraphicFramePr>
          <p:cNvPr id="40" name="Table 39">
            <a:extLst>
              <a:ext uri="{FF2B5EF4-FFF2-40B4-BE49-F238E27FC236}">
                <a16:creationId xmlns:a16="http://schemas.microsoft.com/office/drawing/2014/main" id="{BF0420BA-1B6B-41F2-87B8-636673F52C36}"/>
              </a:ext>
            </a:extLst>
          </p:cNvPr>
          <p:cNvGraphicFramePr>
            <a:graphicFrameLocks noGrp="1"/>
          </p:cNvGraphicFramePr>
          <p:nvPr>
            <p:extLst>
              <p:ext uri="{D42A27DB-BD31-4B8C-83A1-F6EECF244321}">
                <p14:modId xmlns:p14="http://schemas.microsoft.com/office/powerpoint/2010/main" val="3203103329"/>
              </p:ext>
            </p:extLst>
          </p:nvPr>
        </p:nvGraphicFramePr>
        <p:xfrm>
          <a:off x="1169234" y="2818283"/>
          <a:ext cx="8990766" cy="2021840"/>
        </p:xfrm>
        <a:graphic>
          <a:graphicData uri="http://schemas.openxmlformats.org/drawingml/2006/table">
            <a:tbl>
              <a:tblPr firstRow="1" bandRow="1">
                <a:tableStyleId>{21E4AEA4-8DFA-4A89-87EB-49C32662AFE0}</a:tableStyleId>
              </a:tblPr>
              <a:tblGrid>
                <a:gridCol w="4467068">
                  <a:extLst>
                    <a:ext uri="{9D8B030D-6E8A-4147-A177-3AD203B41FA5}">
                      <a16:colId xmlns:a16="http://schemas.microsoft.com/office/drawing/2014/main" val="3999193741"/>
                    </a:ext>
                  </a:extLst>
                </a:gridCol>
                <a:gridCol w="1526776">
                  <a:extLst>
                    <a:ext uri="{9D8B030D-6E8A-4147-A177-3AD203B41FA5}">
                      <a16:colId xmlns:a16="http://schemas.microsoft.com/office/drawing/2014/main" val="1413629433"/>
                    </a:ext>
                  </a:extLst>
                </a:gridCol>
                <a:gridCol w="2996922">
                  <a:extLst>
                    <a:ext uri="{9D8B030D-6E8A-4147-A177-3AD203B41FA5}">
                      <a16:colId xmlns:a16="http://schemas.microsoft.com/office/drawing/2014/main" val="1329146973"/>
                    </a:ext>
                  </a:extLst>
                </a:gridCol>
              </a:tblGrid>
              <a:tr h="370840">
                <a:tc>
                  <a:txBody>
                    <a:bodyPr/>
                    <a:lstStyle/>
                    <a:p>
                      <a:r>
                        <a:rPr lang="en-IN" sz="1800" dirty="0"/>
                        <a:t>Nature of goods</a:t>
                      </a:r>
                    </a:p>
                  </a:txBody>
                  <a:tcPr/>
                </a:tc>
                <a:tc>
                  <a:txBody>
                    <a:bodyPr/>
                    <a:lstStyle/>
                    <a:p>
                      <a:r>
                        <a:rPr lang="en-IN" sz="1800" dirty="0"/>
                        <a:t>Rate of surcharge</a:t>
                      </a:r>
                    </a:p>
                  </a:txBody>
                  <a:tcPr/>
                </a:tc>
                <a:tc>
                  <a:txBody>
                    <a:bodyPr/>
                    <a:lstStyle/>
                    <a:p>
                      <a:r>
                        <a:rPr lang="en-IN" sz="1800" b="1" kern="1200" dirty="0">
                          <a:solidFill>
                            <a:schemeClr val="lt1"/>
                          </a:solidFill>
                          <a:effectLst/>
                          <a:latin typeface="+mn-lt"/>
                          <a:ea typeface="+mn-ea"/>
                          <a:cs typeface="+mn-cs"/>
                        </a:rPr>
                        <a:t>Base on which surcharge will be calculated</a:t>
                      </a:r>
                      <a:endParaRPr lang="en-IN" sz="1800" dirty="0"/>
                    </a:p>
                  </a:txBody>
                  <a:tcPr/>
                </a:tc>
                <a:extLst>
                  <a:ext uri="{0D108BD9-81ED-4DB2-BD59-A6C34878D82A}">
                    <a16:rowId xmlns:a16="http://schemas.microsoft.com/office/drawing/2014/main" val="2826980798"/>
                  </a:ext>
                </a:extLst>
              </a:tr>
              <a:tr h="370840">
                <a:tc>
                  <a:txBody>
                    <a:bodyPr/>
                    <a:lstStyle/>
                    <a:p>
                      <a:r>
                        <a:rPr lang="en-IN" sz="1800" dirty="0"/>
                        <a:t>All goods (</a:t>
                      </a:r>
                      <a:r>
                        <a:rPr lang="en-IN" sz="1800" kern="1200" dirty="0">
                          <a:solidFill>
                            <a:schemeClr val="dk1"/>
                          </a:solidFill>
                          <a:effectLst/>
                          <a:latin typeface="+mn-lt"/>
                          <a:ea typeface="+mn-ea"/>
                          <a:cs typeface="+mn-cs"/>
                        </a:rPr>
                        <a:t>except petrol, diesel, gold and silver)</a:t>
                      </a:r>
                      <a:endParaRPr lang="en-IN" sz="1800" dirty="0"/>
                    </a:p>
                  </a:txBody>
                  <a:tcPr/>
                </a:tc>
                <a:tc>
                  <a:txBody>
                    <a:bodyPr/>
                    <a:lstStyle/>
                    <a:p>
                      <a:r>
                        <a:rPr lang="en-IN" sz="1800" dirty="0"/>
                        <a:t>10%</a:t>
                      </a:r>
                    </a:p>
                  </a:txBody>
                  <a:tcPr/>
                </a:tc>
                <a:tc>
                  <a:txBody>
                    <a:bodyPr/>
                    <a:lstStyle/>
                    <a:p>
                      <a:r>
                        <a:rPr lang="en-IN" sz="1800" dirty="0"/>
                        <a:t>BCD**</a:t>
                      </a:r>
                    </a:p>
                  </a:txBody>
                  <a:tcPr/>
                </a:tc>
                <a:extLst>
                  <a:ext uri="{0D108BD9-81ED-4DB2-BD59-A6C34878D82A}">
                    <a16:rowId xmlns:a16="http://schemas.microsoft.com/office/drawing/2014/main" val="988181210"/>
                  </a:ext>
                </a:extLst>
              </a:tr>
              <a:tr h="370840">
                <a:tc>
                  <a:txBody>
                    <a:bodyPr/>
                    <a:lstStyle/>
                    <a:p>
                      <a:r>
                        <a:rPr lang="en-IN" sz="1800" kern="1200" dirty="0">
                          <a:solidFill>
                            <a:schemeClr val="dk1"/>
                          </a:solidFill>
                          <a:effectLst/>
                          <a:latin typeface="+mn-lt"/>
                          <a:ea typeface="+mn-ea"/>
                          <a:cs typeface="+mn-cs"/>
                        </a:rPr>
                        <a:t>Petrol and Diesel</a:t>
                      </a:r>
                      <a:endParaRPr lang="en-IN" sz="1800" dirty="0"/>
                    </a:p>
                  </a:txBody>
                  <a:tcPr/>
                </a:tc>
                <a:tc>
                  <a:txBody>
                    <a:bodyPr/>
                    <a:lstStyle/>
                    <a:p>
                      <a:r>
                        <a:rPr lang="en-IN" sz="1800" dirty="0"/>
                        <a:t>3%</a:t>
                      </a:r>
                    </a:p>
                  </a:txBody>
                  <a:tcPr/>
                </a:tc>
                <a:tc>
                  <a:txBody>
                    <a:bodyPr/>
                    <a:lstStyle/>
                    <a:p>
                      <a:r>
                        <a:rPr lang="en-IN" sz="1800" dirty="0"/>
                        <a:t>BCD + CVD</a:t>
                      </a:r>
                    </a:p>
                  </a:txBody>
                  <a:tcPr/>
                </a:tc>
                <a:extLst>
                  <a:ext uri="{0D108BD9-81ED-4DB2-BD59-A6C34878D82A}">
                    <a16:rowId xmlns:a16="http://schemas.microsoft.com/office/drawing/2014/main" val="1170230649"/>
                  </a:ext>
                </a:extLst>
              </a:tr>
              <a:tr h="370840">
                <a:tc>
                  <a:txBody>
                    <a:bodyPr/>
                    <a:lstStyle/>
                    <a:p>
                      <a:r>
                        <a:rPr lang="en-IN" sz="1800" kern="1200" dirty="0">
                          <a:solidFill>
                            <a:schemeClr val="dk1"/>
                          </a:solidFill>
                          <a:effectLst/>
                          <a:latin typeface="+mn-lt"/>
                          <a:ea typeface="+mn-ea"/>
                          <a:cs typeface="+mn-cs"/>
                        </a:rPr>
                        <a:t>Gold and Silver</a:t>
                      </a:r>
                      <a:endParaRPr lang="en-IN" sz="1800" dirty="0"/>
                    </a:p>
                  </a:txBody>
                  <a:tcPr/>
                </a:tc>
                <a:tc>
                  <a:txBody>
                    <a:bodyPr/>
                    <a:lstStyle/>
                    <a:p>
                      <a:r>
                        <a:rPr lang="en-IN" sz="1800" dirty="0"/>
                        <a:t>3%</a:t>
                      </a:r>
                    </a:p>
                  </a:txBody>
                  <a:tcPr/>
                </a:tc>
                <a:tc>
                  <a:txBody>
                    <a:bodyPr/>
                    <a:lstStyle/>
                    <a:p>
                      <a:r>
                        <a:rPr lang="en-IN" sz="1800" dirty="0"/>
                        <a:t>BCD</a:t>
                      </a:r>
                    </a:p>
                  </a:txBody>
                  <a:tcPr/>
                </a:tc>
                <a:extLst>
                  <a:ext uri="{0D108BD9-81ED-4DB2-BD59-A6C34878D82A}">
                    <a16:rowId xmlns:a16="http://schemas.microsoft.com/office/drawing/2014/main" val="736417628"/>
                  </a:ext>
                </a:extLst>
              </a:tr>
            </a:tbl>
          </a:graphicData>
        </a:graphic>
      </p:graphicFrame>
      <p:sp>
        <p:nvSpPr>
          <p:cNvPr id="41" name="TextBox 40">
            <a:extLst>
              <a:ext uri="{FF2B5EF4-FFF2-40B4-BE49-F238E27FC236}">
                <a16:creationId xmlns:a16="http://schemas.microsoft.com/office/drawing/2014/main" id="{041830B2-7A3A-4385-8E51-340526197831}"/>
              </a:ext>
            </a:extLst>
          </p:cNvPr>
          <p:cNvSpPr txBox="1"/>
          <p:nvPr/>
        </p:nvSpPr>
        <p:spPr>
          <a:xfrm>
            <a:off x="1169234" y="4990189"/>
            <a:ext cx="8990766" cy="923330"/>
          </a:xfrm>
          <a:prstGeom prst="rect">
            <a:avLst/>
          </a:prstGeom>
          <a:solidFill>
            <a:srgbClr val="86D2DA">
              <a:alpha val="50196"/>
            </a:srgbClr>
          </a:solidFill>
        </p:spPr>
        <p:txBody>
          <a:bodyPr wrap="square" rtlCol="0">
            <a:spAutoFit/>
          </a:bodyPr>
          <a:lstStyle/>
          <a:p>
            <a:r>
              <a:rPr lang="en-IN" i="1" dirty="0"/>
              <a:t>* Not applicable on goods which were not subject to Education Cess and SHE Cess</a:t>
            </a:r>
            <a:endParaRPr lang="en-IN" dirty="0"/>
          </a:p>
          <a:p>
            <a:r>
              <a:rPr lang="en-IN" i="1" dirty="0"/>
              <a:t>** SWS exempt on IGST and GST Compensation Cess vide Notification No.13/2018-Customs dated February 2, 2018</a:t>
            </a:r>
            <a:endParaRPr lang="en-US" i="1" kern="0" dirty="0">
              <a:latin typeface="+mj-lt"/>
              <a:cs typeface="Helvetica" panose="020B0604020202020204" pitchFamily="34" charset="0"/>
            </a:endParaRPr>
          </a:p>
        </p:txBody>
      </p:sp>
    </p:spTree>
    <p:extLst>
      <p:ext uri="{BB962C8B-B14F-4D97-AF65-F5344CB8AC3E}">
        <p14:creationId xmlns:p14="http://schemas.microsoft.com/office/powerpoint/2010/main" val="3396996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8">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10822898" y="6445616"/>
            <a:ext cx="875676" cy="365125"/>
          </a:xfrm>
        </p:spPr>
        <p:txBody>
          <a:bodyPr/>
          <a:lstStyle/>
          <a:p>
            <a:r>
              <a:rPr lang="en-IN" b="1" dirty="0"/>
              <a:t>Page </a:t>
            </a:r>
            <a:fld id="{46AA97BE-287C-4D3C-BC2D-43FE9BE756F7}" type="slidenum">
              <a:rPr lang="en-IN" b="1" smtClean="0"/>
              <a:pPr/>
              <a:t>6</a:t>
            </a:fld>
            <a:endParaRPr lang="en-IN" b="1" dirty="0"/>
          </a:p>
        </p:txBody>
      </p:sp>
      <p:grpSp>
        <p:nvGrpSpPr>
          <p:cNvPr id="17" name="Group 16"/>
          <p:cNvGrpSpPr/>
          <p:nvPr/>
        </p:nvGrpSpPr>
        <p:grpSpPr>
          <a:xfrm>
            <a:off x="0" y="325554"/>
            <a:ext cx="5032357" cy="523220"/>
            <a:chOff x="0" y="325554"/>
            <a:chExt cx="5032357" cy="523220"/>
          </a:xfrm>
        </p:grpSpPr>
        <p:sp>
          <p:nvSpPr>
            <p:cNvPr id="18" name="Rectangle 17"/>
            <p:cNvSpPr/>
            <p:nvPr/>
          </p:nvSpPr>
          <p:spPr>
            <a:xfrm>
              <a:off x="565493" y="325554"/>
              <a:ext cx="4466864" cy="523220"/>
            </a:xfrm>
            <a:prstGeom prst="rect">
              <a:avLst/>
            </a:prstGeom>
          </p:spPr>
          <p:txBody>
            <a:bodyPr wrap="none">
              <a:spAutoFit/>
            </a:bodyPr>
            <a:lstStyle/>
            <a:p>
              <a:r>
                <a:rPr lang="en-US" sz="2800" b="1" dirty="0">
                  <a:solidFill>
                    <a:srgbClr val="2F8F99"/>
                  </a:solidFill>
                  <a:latin typeface="Arial" panose="020B0604020202020204" pitchFamily="34" charset="0"/>
                  <a:cs typeface="Arial" panose="020B0604020202020204" pitchFamily="34" charset="0"/>
                </a:rPr>
                <a:t>CHANGES IN BCD RATE </a:t>
              </a:r>
            </a:p>
          </p:txBody>
        </p:sp>
        <p:grpSp>
          <p:nvGrpSpPr>
            <p:cNvPr id="19" name="Group 18"/>
            <p:cNvGrpSpPr/>
            <p:nvPr/>
          </p:nvGrpSpPr>
          <p:grpSpPr>
            <a:xfrm>
              <a:off x="0" y="374342"/>
              <a:ext cx="509964" cy="425644"/>
              <a:chOff x="127146" y="374342"/>
              <a:chExt cx="509964" cy="425644"/>
            </a:xfrm>
          </p:grpSpPr>
          <p:sp>
            <p:nvSpPr>
              <p:cNvPr id="20" name="Isosceles Triangle 19"/>
              <p:cNvSpPr/>
              <p:nvPr/>
            </p:nvSpPr>
            <p:spPr>
              <a:xfrm rot="5400000">
                <a:off x="240821" y="403697"/>
                <a:ext cx="425644" cy="366934"/>
              </a:xfrm>
              <a:prstGeom prst="triangle">
                <a:avLst/>
              </a:prstGeom>
              <a:solidFill>
                <a:srgbClr val="2F8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1" name="Isosceles Triangle 20"/>
              <p:cNvSpPr/>
              <p:nvPr/>
            </p:nvSpPr>
            <p:spPr>
              <a:xfrm rot="5400000">
                <a:off x="97791" y="403697"/>
                <a:ext cx="425644" cy="366934"/>
              </a:xfrm>
              <a:prstGeom prst="triangle">
                <a:avLst/>
              </a:prstGeom>
              <a:solidFill>
                <a:srgbClr val="86D2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grpSp>
      <p:sp>
        <p:nvSpPr>
          <p:cNvPr id="22" name="Flowchart: Extract 21">
            <a:hlinkClick r:id="" action="ppaction://noaction"/>
          </p:cNvPr>
          <p:cNvSpPr/>
          <p:nvPr/>
        </p:nvSpPr>
        <p:spPr>
          <a:xfrm rot="16200000">
            <a:off x="11821029" y="6490380"/>
            <a:ext cx="344908" cy="295814"/>
          </a:xfrm>
          <a:prstGeom prst="flowChartExtra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04BA3C8B-4010-4CE2-9198-DC2EF1D53514}"/>
              </a:ext>
            </a:extLst>
          </p:cNvPr>
          <p:cNvSpPr txBox="1"/>
          <p:nvPr/>
        </p:nvSpPr>
        <p:spPr>
          <a:xfrm>
            <a:off x="704539" y="1126165"/>
            <a:ext cx="10628026" cy="5213332"/>
          </a:xfrm>
          <a:prstGeom prst="rect">
            <a:avLst/>
          </a:prstGeom>
          <a:noFill/>
          <a:ln w="28575">
            <a:solidFill>
              <a:srgbClr val="2B8F99"/>
            </a:solidFill>
          </a:ln>
        </p:spPr>
        <p:txBody>
          <a:bodyPr wrap="square" rtlCol="0">
            <a:noAutofit/>
          </a:bodyPr>
          <a:lstStyle/>
          <a:p>
            <a:pPr marL="349250" indent="-349250" defTabSz="2889250" eaLnBrk="0" fontAlgn="base" hangingPunct="0">
              <a:spcBef>
                <a:spcPct val="0"/>
              </a:spcBef>
              <a:buSzPct val="90000"/>
              <a:buFont typeface="Wingdings" panose="05000000000000000000" pitchFamily="2" charset="2"/>
              <a:buChar char="§"/>
            </a:pPr>
            <a:r>
              <a:rPr lang="en-IN" sz="2000" dirty="0"/>
              <a:t>BCD rate reduced to </a:t>
            </a:r>
            <a:r>
              <a:rPr lang="en-IN" sz="2000" b="1" dirty="0">
                <a:solidFill>
                  <a:srgbClr val="2B8F99"/>
                </a:solidFill>
              </a:rPr>
              <a:t>zero percent</a:t>
            </a:r>
            <a:r>
              <a:rPr lang="en-IN" sz="2000" dirty="0"/>
              <a:t> in case of following</a:t>
            </a:r>
          </a:p>
          <a:p>
            <a:pPr marL="806450" lvl="1" indent="-349250" defTabSz="2889250" eaLnBrk="0" fontAlgn="base" hangingPunct="0">
              <a:spcBef>
                <a:spcPct val="0"/>
              </a:spcBef>
              <a:buSzPct val="90000"/>
              <a:buFont typeface="Wingdings" panose="05000000000000000000" pitchFamily="2" charset="2"/>
              <a:buChar char="Ø"/>
            </a:pPr>
            <a:endParaRPr lang="en-IN" dirty="0"/>
          </a:p>
          <a:p>
            <a:endParaRPr lang="en-US" dirty="0">
              <a:solidFill>
                <a:srgbClr val="3B404B"/>
              </a:solidFill>
              <a:latin typeface="Arial" panose="020B0604020202020204" pitchFamily="34" charset="0"/>
              <a:cs typeface="Arial" panose="020B0604020202020204" pitchFamily="34" charset="0"/>
            </a:endParaRPr>
          </a:p>
        </p:txBody>
      </p:sp>
      <p:sp>
        <p:nvSpPr>
          <p:cNvPr id="39" name="Slide Number Placeholder 1">
            <a:extLst>
              <a:ext uri="{FF2B5EF4-FFF2-40B4-BE49-F238E27FC236}">
                <a16:creationId xmlns:a16="http://schemas.microsoft.com/office/drawing/2014/main" id="{A6473784-6346-4023-A38C-5618AA59E126}"/>
              </a:ext>
            </a:extLst>
          </p:cNvPr>
          <p:cNvSpPr txBox="1">
            <a:spLocks/>
          </p:cNvSpPr>
          <p:nvPr/>
        </p:nvSpPr>
        <p:spPr>
          <a:xfrm>
            <a:off x="7121666" y="6455723"/>
            <a:ext cx="377561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b="1" dirty="0"/>
              <a:t>Budget 2018 – Key Indirect Tax changes</a:t>
            </a:r>
          </a:p>
        </p:txBody>
      </p:sp>
      <p:graphicFrame>
        <p:nvGraphicFramePr>
          <p:cNvPr id="11" name="Table 10">
            <a:extLst>
              <a:ext uri="{FF2B5EF4-FFF2-40B4-BE49-F238E27FC236}">
                <a16:creationId xmlns:a16="http://schemas.microsoft.com/office/drawing/2014/main" id="{AF2F4751-641C-43CE-84EB-5D437F24B0C4}"/>
              </a:ext>
            </a:extLst>
          </p:cNvPr>
          <p:cNvGraphicFramePr>
            <a:graphicFrameLocks noGrp="1"/>
          </p:cNvGraphicFramePr>
          <p:nvPr>
            <p:extLst/>
          </p:nvPr>
        </p:nvGraphicFramePr>
        <p:xfrm>
          <a:off x="1169234" y="1583834"/>
          <a:ext cx="9728048" cy="1564640"/>
        </p:xfrm>
        <a:graphic>
          <a:graphicData uri="http://schemas.openxmlformats.org/drawingml/2006/table">
            <a:tbl>
              <a:tblPr firstRow="1" bandRow="1">
                <a:tableStyleId>{21E4AEA4-8DFA-4A89-87EB-49C32662AFE0}</a:tableStyleId>
              </a:tblPr>
              <a:tblGrid>
                <a:gridCol w="6980155">
                  <a:extLst>
                    <a:ext uri="{9D8B030D-6E8A-4147-A177-3AD203B41FA5}">
                      <a16:colId xmlns:a16="http://schemas.microsoft.com/office/drawing/2014/main" val="3999193741"/>
                    </a:ext>
                  </a:extLst>
                </a:gridCol>
                <a:gridCol w="1122948">
                  <a:extLst>
                    <a:ext uri="{9D8B030D-6E8A-4147-A177-3AD203B41FA5}">
                      <a16:colId xmlns:a16="http://schemas.microsoft.com/office/drawing/2014/main" val="1413629433"/>
                    </a:ext>
                  </a:extLst>
                </a:gridCol>
                <a:gridCol w="1624945">
                  <a:extLst>
                    <a:ext uri="{9D8B030D-6E8A-4147-A177-3AD203B41FA5}">
                      <a16:colId xmlns:a16="http://schemas.microsoft.com/office/drawing/2014/main" val="1329146973"/>
                    </a:ext>
                  </a:extLst>
                </a:gridCol>
              </a:tblGrid>
              <a:tr h="370840">
                <a:tc>
                  <a:txBody>
                    <a:bodyPr/>
                    <a:lstStyle/>
                    <a:p>
                      <a:r>
                        <a:rPr lang="en-IN" sz="1800" dirty="0"/>
                        <a:t>Nature of goods</a:t>
                      </a:r>
                    </a:p>
                  </a:txBody>
                  <a:tcPr/>
                </a:tc>
                <a:tc>
                  <a:txBody>
                    <a:bodyPr/>
                    <a:lstStyle/>
                    <a:p>
                      <a:r>
                        <a:rPr lang="en-IN" sz="1800" dirty="0"/>
                        <a:t>Old Rate</a:t>
                      </a:r>
                    </a:p>
                  </a:txBody>
                  <a:tcPr/>
                </a:tc>
                <a:tc>
                  <a:txBody>
                    <a:bodyPr/>
                    <a:lstStyle/>
                    <a:p>
                      <a:r>
                        <a:rPr lang="en-IN" sz="1800" b="1" kern="1200" dirty="0">
                          <a:solidFill>
                            <a:schemeClr val="lt1"/>
                          </a:solidFill>
                          <a:effectLst/>
                          <a:latin typeface="+mn-lt"/>
                          <a:ea typeface="+mn-ea"/>
                          <a:cs typeface="+mn-cs"/>
                        </a:rPr>
                        <a:t>New Rate</a:t>
                      </a:r>
                      <a:endParaRPr lang="en-IN" sz="1800" dirty="0"/>
                    </a:p>
                  </a:txBody>
                  <a:tcPr/>
                </a:tc>
                <a:extLst>
                  <a:ext uri="{0D108BD9-81ED-4DB2-BD59-A6C34878D82A}">
                    <a16:rowId xmlns:a16="http://schemas.microsoft.com/office/drawing/2014/main" val="2826980798"/>
                  </a:ext>
                </a:extLst>
              </a:tr>
              <a:tr h="370840">
                <a:tc>
                  <a:txBody>
                    <a:bodyPr/>
                    <a:lstStyle/>
                    <a:p>
                      <a:r>
                        <a:rPr lang="en-IN" sz="1600" dirty="0"/>
                        <a:t>Solar tempered glass used for manufacture of solar cells / panels / modules</a:t>
                      </a:r>
                    </a:p>
                  </a:txBody>
                  <a:tcPr/>
                </a:tc>
                <a:tc>
                  <a:txBody>
                    <a:bodyPr/>
                    <a:lstStyle/>
                    <a:p>
                      <a:r>
                        <a:rPr lang="en-IN" sz="1600" dirty="0"/>
                        <a:t>5%</a:t>
                      </a:r>
                    </a:p>
                  </a:txBody>
                  <a:tcPr/>
                </a:tc>
                <a:tc>
                  <a:txBody>
                    <a:bodyPr/>
                    <a:lstStyle/>
                    <a:p>
                      <a:r>
                        <a:rPr lang="en-IN" sz="1600" dirty="0"/>
                        <a:t>Nil</a:t>
                      </a:r>
                    </a:p>
                  </a:txBody>
                  <a:tcPr/>
                </a:tc>
                <a:extLst>
                  <a:ext uri="{0D108BD9-81ED-4DB2-BD59-A6C34878D82A}">
                    <a16:rowId xmlns:a16="http://schemas.microsoft.com/office/drawing/2014/main" val="988181210"/>
                  </a:ext>
                </a:extLst>
              </a:tr>
              <a:tr h="370840">
                <a:tc>
                  <a:txBody>
                    <a:bodyPr/>
                    <a:lstStyle/>
                    <a:p>
                      <a:r>
                        <a:rPr lang="en-IN" sz="1600" kern="1200" dirty="0">
                          <a:solidFill>
                            <a:schemeClr val="dk1"/>
                          </a:solidFill>
                          <a:effectLst/>
                          <a:latin typeface="+mn-lt"/>
                          <a:ea typeface="+mn-ea"/>
                          <a:cs typeface="+mn-cs"/>
                        </a:rPr>
                        <a:t>Inputs or parts for manufacture of </a:t>
                      </a:r>
                      <a:r>
                        <a:rPr lang="en-IN" sz="1600" dirty="0"/>
                        <a:t>Printed circuit board assembly (PCBA)</a:t>
                      </a:r>
                      <a:r>
                        <a:rPr lang="en-IN" sz="1600" kern="1200" dirty="0">
                          <a:solidFill>
                            <a:schemeClr val="dk1"/>
                          </a:solidFill>
                          <a:effectLst/>
                          <a:latin typeface="+mn-lt"/>
                          <a:ea typeface="+mn-ea"/>
                          <a:cs typeface="+mn-cs"/>
                        </a:rPr>
                        <a:t> and moulded plastics for manufacture of charger of cellular mobile phones, subject to actual user condition  </a:t>
                      </a:r>
                      <a:endParaRPr lang="en-IN" sz="1600" dirty="0"/>
                    </a:p>
                  </a:txBody>
                  <a:tcPr/>
                </a:tc>
                <a:tc>
                  <a:txBody>
                    <a:bodyPr/>
                    <a:lstStyle/>
                    <a:p>
                      <a:r>
                        <a:rPr lang="en-IN" sz="1600" dirty="0"/>
                        <a:t>10%</a:t>
                      </a:r>
                    </a:p>
                  </a:txBody>
                  <a:tcPr/>
                </a:tc>
                <a:tc>
                  <a:txBody>
                    <a:bodyPr/>
                    <a:lstStyle/>
                    <a:p>
                      <a:r>
                        <a:rPr lang="en-IN" sz="1600" dirty="0"/>
                        <a:t>Nil</a:t>
                      </a:r>
                    </a:p>
                  </a:txBody>
                  <a:tcPr/>
                </a:tc>
                <a:extLst>
                  <a:ext uri="{0D108BD9-81ED-4DB2-BD59-A6C34878D82A}">
                    <a16:rowId xmlns:a16="http://schemas.microsoft.com/office/drawing/2014/main" val="1170230649"/>
                  </a:ext>
                </a:extLst>
              </a:tr>
            </a:tbl>
          </a:graphicData>
        </a:graphic>
      </p:graphicFrame>
      <p:sp>
        <p:nvSpPr>
          <p:cNvPr id="12" name="Slide Number Placeholder 1">
            <a:extLst>
              <a:ext uri="{FF2B5EF4-FFF2-40B4-BE49-F238E27FC236}">
                <a16:creationId xmlns:a16="http://schemas.microsoft.com/office/drawing/2014/main" id="{113979BB-CD73-4890-9F94-449B2B377A37}"/>
              </a:ext>
            </a:extLst>
          </p:cNvPr>
          <p:cNvSpPr txBox="1">
            <a:spLocks/>
          </p:cNvSpPr>
          <p:nvPr/>
        </p:nvSpPr>
        <p:spPr>
          <a:xfrm>
            <a:off x="769495" y="6372384"/>
            <a:ext cx="780417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IN" sz="1600" b="1" i="1" dirty="0">
                <a:solidFill>
                  <a:schemeClr val="tx1"/>
                </a:solidFill>
              </a:rPr>
              <a:t>Effective from February 2, 2018</a:t>
            </a:r>
          </a:p>
        </p:txBody>
      </p:sp>
    </p:spTree>
    <p:extLst>
      <p:ext uri="{BB962C8B-B14F-4D97-AF65-F5344CB8AC3E}">
        <p14:creationId xmlns:p14="http://schemas.microsoft.com/office/powerpoint/2010/main" val="2756234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10822898" y="6445616"/>
            <a:ext cx="875676" cy="365125"/>
          </a:xfrm>
        </p:spPr>
        <p:txBody>
          <a:bodyPr/>
          <a:lstStyle/>
          <a:p>
            <a:r>
              <a:rPr lang="en-IN" b="1" dirty="0"/>
              <a:t>Page </a:t>
            </a:r>
            <a:fld id="{46AA97BE-287C-4D3C-BC2D-43FE9BE756F7}" type="slidenum">
              <a:rPr lang="en-IN" b="1" smtClean="0"/>
              <a:pPr/>
              <a:t>7</a:t>
            </a:fld>
            <a:endParaRPr lang="en-IN" b="1" dirty="0"/>
          </a:p>
        </p:txBody>
      </p:sp>
      <p:grpSp>
        <p:nvGrpSpPr>
          <p:cNvPr id="17" name="Group 16"/>
          <p:cNvGrpSpPr/>
          <p:nvPr/>
        </p:nvGrpSpPr>
        <p:grpSpPr>
          <a:xfrm>
            <a:off x="0" y="325554"/>
            <a:ext cx="6449668" cy="523220"/>
            <a:chOff x="0" y="325554"/>
            <a:chExt cx="6449668" cy="523220"/>
          </a:xfrm>
        </p:grpSpPr>
        <p:sp>
          <p:nvSpPr>
            <p:cNvPr id="18" name="Rectangle 17"/>
            <p:cNvSpPr/>
            <p:nvPr/>
          </p:nvSpPr>
          <p:spPr>
            <a:xfrm>
              <a:off x="565493" y="325554"/>
              <a:ext cx="5884175" cy="523220"/>
            </a:xfrm>
            <a:prstGeom prst="rect">
              <a:avLst/>
            </a:prstGeom>
          </p:spPr>
          <p:txBody>
            <a:bodyPr wrap="none">
              <a:spAutoFit/>
            </a:bodyPr>
            <a:lstStyle/>
            <a:p>
              <a:r>
                <a:rPr lang="en-US" sz="2800" b="1" dirty="0">
                  <a:solidFill>
                    <a:srgbClr val="2F8F99"/>
                  </a:solidFill>
                  <a:latin typeface="Arial" panose="020B0604020202020204" pitchFamily="34" charset="0"/>
                  <a:cs typeface="Arial" panose="020B0604020202020204" pitchFamily="34" charset="0"/>
                </a:rPr>
                <a:t>CHANGES IN BCD RATE (CONT.) </a:t>
              </a:r>
            </a:p>
          </p:txBody>
        </p:sp>
        <p:grpSp>
          <p:nvGrpSpPr>
            <p:cNvPr id="19" name="Group 18"/>
            <p:cNvGrpSpPr/>
            <p:nvPr/>
          </p:nvGrpSpPr>
          <p:grpSpPr>
            <a:xfrm>
              <a:off x="0" y="374342"/>
              <a:ext cx="509964" cy="425644"/>
              <a:chOff x="127146" y="374342"/>
              <a:chExt cx="509964" cy="425644"/>
            </a:xfrm>
          </p:grpSpPr>
          <p:sp>
            <p:nvSpPr>
              <p:cNvPr id="20" name="Isosceles Triangle 19"/>
              <p:cNvSpPr/>
              <p:nvPr/>
            </p:nvSpPr>
            <p:spPr>
              <a:xfrm rot="5400000">
                <a:off x="240821" y="403697"/>
                <a:ext cx="425644" cy="366934"/>
              </a:xfrm>
              <a:prstGeom prst="triangle">
                <a:avLst/>
              </a:prstGeom>
              <a:solidFill>
                <a:srgbClr val="2F8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1" name="Isosceles Triangle 20"/>
              <p:cNvSpPr/>
              <p:nvPr/>
            </p:nvSpPr>
            <p:spPr>
              <a:xfrm rot="5400000">
                <a:off x="97791" y="403697"/>
                <a:ext cx="425644" cy="366934"/>
              </a:xfrm>
              <a:prstGeom prst="triangle">
                <a:avLst/>
              </a:prstGeom>
              <a:solidFill>
                <a:srgbClr val="86D2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grpSp>
      <p:sp>
        <p:nvSpPr>
          <p:cNvPr id="22" name="Flowchart: Extract 21">
            <a:hlinkClick r:id="" action="ppaction://noaction"/>
          </p:cNvPr>
          <p:cNvSpPr/>
          <p:nvPr/>
        </p:nvSpPr>
        <p:spPr>
          <a:xfrm rot="16200000">
            <a:off x="11821029" y="6490380"/>
            <a:ext cx="344908" cy="295814"/>
          </a:xfrm>
          <a:prstGeom prst="flowChartExtra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04BA3C8B-4010-4CE2-9198-DC2EF1D53514}"/>
              </a:ext>
            </a:extLst>
          </p:cNvPr>
          <p:cNvSpPr txBox="1"/>
          <p:nvPr/>
        </p:nvSpPr>
        <p:spPr>
          <a:xfrm>
            <a:off x="704539" y="1112517"/>
            <a:ext cx="10628026" cy="5213332"/>
          </a:xfrm>
          <a:prstGeom prst="rect">
            <a:avLst/>
          </a:prstGeom>
          <a:noFill/>
          <a:ln w="28575">
            <a:solidFill>
              <a:srgbClr val="2B8F99"/>
            </a:solidFill>
          </a:ln>
        </p:spPr>
        <p:txBody>
          <a:bodyPr wrap="square" rtlCol="0">
            <a:noAutofit/>
          </a:bodyPr>
          <a:lstStyle/>
          <a:p>
            <a:pPr marL="349250" indent="-349250" defTabSz="2889250" eaLnBrk="0" fontAlgn="base" hangingPunct="0">
              <a:spcBef>
                <a:spcPct val="0"/>
              </a:spcBef>
              <a:buSzPct val="90000"/>
              <a:buFont typeface="Wingdings" panose="05000000000000000000" pitchFamily="2" charset="2"/>
              <a:buChar char="§"/>
            </a:pPr>
            <a:r>
              <a:rPr lang="en-IN" sz="2000" b="1" dirty="0">
                <a:solidFill>
                  <a:srgbClr val="2B8F99"/>
                </a:solidFill>
              </a:rPr>
              <a:t>Increase</a:t>
            </a:r>
            <a:r>
              <a:rPr lang="en-IN" sz="2000" dirty="0"/>
              <a:t> in BCD rate in case of following:</a:t>
            </a:r>
          </a:p>
          <a:p>
            <a:pPr marL="806450" lvl="1" indent="-349250" defTabSz="2889250" eaLnBrk="0" fontAlgn="base" hangingPunct="0">
              <a:spcBef>
                <a:spcPct val="0"/>
              </a:spcBef>
              <a:buSzPct val="90000"/>
              <a:buFont typeface="Wingdings" panose="05000000000000000000" pitchFamily="2" charset="2"/>
              <a:buChar char="Ø"/>
            </a:pPr>
            <a:endParaRPr lang="en-IN" dirty="0"/>
          </a:p>
        </p:txBody>
      </p:sp>
      <p:sp>
        <p:nvSpPr>
          <p:cNvPr id="39" name="Slide Number Placeholder 1">
            <a:extLst>
              <a:ext uri="{FF2B5EF4-FFF2-40B4-BE49-F238E27FC236}">
                <a16:creationId xmlns:a16="http://schemas.microsoft.com/office/drawing/2014/main" id="{A6473784-6346-4023-A38C-5618AA59E126}"/>
              </a:ext>
            </a:extLst>
          </p:cNvPr>
          <p:cNvSpPr txBox="1">
            <a:spLocks/>
          </p:cNvSpPr>
          <p:nvPr/>
        </p:nvSpPr>
        <p:spPr>
          <a:xfrm>
            <a:off x="7121666" y="6455723"/>
            <a:ext cx="377561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b="1" dirty="0"/>
              <a:t>Budget 2018 – Key Indirect Tax changes</a:t>
            </a:r>
          </a:p>
        </p:txBody>
      </p:sp>
      <p:graphicFrame>
        <p:nvGraphicFramePr>
          <p:cNvPr id="11" name="Table 10">
            <a:extLst>
              <a:ext uri="{FF2B5EF4-FFF2-40B4-BE49-F238E27FC236}">
                <a16:creationId xmlns:a16="http://schemas.microsoft.com/office/drawing/2014/main" id="{5BAFDA0D-342C-4636-9B5B-765742809E11}"/>
              </a:ext>
            </a:extLst>
          </p:cNvPr>
          <p:cNvGraphicFramePr>
            <a:graphicFrameLocks noGrp="1"/>
          </p:cNvGraphicFramePr>
          <p:nvPr>
            <p:extLst/>
          </p:nvPr>
        </p:nvGraphicFramePr>
        <p:xfrm>
          <a:off x="1169234" y="1475525"/>
          <a:ext cx="9728048" cy="4575255"/>
        </p:xfrm>
        <a:graphic>
          <a:graphicData uri="http://schemas.openxmlformats.org/drawingml/2006/table">
            <a:tbl>
              <a:tblPr firstRow="1" bandRow="1">
                <a:tableStyleId>{21E4AEA4-8DFA-4A89-87EB-49C32662AFE0}</a:tableStyleId>
              </a:tblPr>
              <a:tblGrid>
                <a:gridCol w="6980155">
                  <a:extLst>
                    <a:ext uri="{9D8B030D-6E8A-4147-A177-3AD203B41FA5}">
                      <a16:colId xmlns:a16="http://schemas.microsoft.com/office/drawing/2014/main" val="3999193741"/>
                    </a:ext>
                  </a:extLst>
                </a:gridCol>
                <a:gridCol w="1122948">
                  <a:extLst>
                    <a:ext uri="{9D8B030D-6E8A-4147-A177-3AD203B41FA5}">
                      <a16:colId xmlns:a16="http://schemas.microsoft.com/office/drawing/2014/main" val="1413629433"/>
                    </a:ext>
                  </a:extLst>
                </a:gridCol>
                <a:gridCol w="1624945">
                  <a:extLst>
                    <a:ext uri="{9D8B030D-6E8A-4147-A177-3AD203B41FA5}">
                      <a16:colId xmlns:a16="http://schemas.microsoft.com/office/drawing/2014/main" val="1329146973"/>
                    </a:ext>
                  </a:extLst>
                </a:gridCol>
              </a:tblGrid>
              <a:tr h="405654">
                <a:tc>
                  <a:txBody>
                    <a:bodyPr/>
                    <a:lstStyle/>
                    <a:p>
                      <a:r>
                        <a:rPr lang="en-IN" sz="1800" dirty="0"/>
                        <a:t>Nature of goods</a:t>
                      </a:r>
                    </a:p>
                  </a:txBody>
                  <a:tcPr/>
                </a:tc>
                <a:tc>
                  <a:txBody>
                    <a:bodyPr/>
                    <a:lstStyle/>
                    <a:p>
                      <a:r>
                        <a:rPr lang="en-IN" sz="1800" dirty="0"/>
                        <a:t>Old Rate</a:t>
                      </a:r>
                    </a:p>
                  </a:txBody>
                  <a:tcPr/>
                </a:tc>
                <a:tc>
                  <a:txBody>
                    <a:bodyPr/>
                    <a:lstStyle/>
                    <a:p>
                      <a:r>
                        <a:rPr lang="en-IN" sz="1800" b="1" kern="1200" dirty="0">
                          <a:solidFill>
                            <a:schemeClr val="lt1"/>
                          </a:solidFill>
                          <a:effectLst/>
                          <a:latin typeface="+mn-lt"/>
                          <a:ea typeface="+mn-ea"/>
                          <a:cs typeface="+mn-cs"/>
                        </a:rPr>
                        <a:t>New Rate</a:t>
                      </a:r>
                      <a:endParaRPr lang="en-IN" sz="1800" dirty="0"/>
                    </a:p>
                  </a:txBody>
                  <a:tcPr/>
                </a:tc>
                <a:extLst>
                  <a:ext uri="{0D108BD9-81ED-4DB2-BD59-A6C34878D82A}">
                    <a16:rowId xmlns:a16="http://schemas.microsoft.com/office/drawing/2014/main" val="2826980798"/>
                  </a:ext>
                </a:extLst>
              </a:tr>
              <a:tr h="371849">
                <a:tc>
                  <a:txBody>
                    <a:bodyPr/>
                    <a:lstStyle/>
                    <a:p>
                      <a:r>
                        <a:rPr lang="en-IN" sz="1600" dirty="0"/>
                        <a:t>Refractory material</a:t>
                      </a:r>
                    </a:p>
                  </a:txBody>
                  <a:tcPr/>
                </a:tc>
                <a:tc>
                  <a:txBody>
                    <a:bodyPr/>
                    <a:lstStyle/>
                    <a:p>
                      <a:r>
                        <a:rPr lang="en-IN" sz="1600" dirty="0"/>
                        <a:t>5%</a:t>
                      </a:r>
                    </a:p>
                  </a:txBody>
                  <a:tcPr/>
                </a:tc>
                <a:tc>
                  <a:txBody>
                    <a:bodyPr/>
                    <a:lstStyle/>
                    <a:p>
                      <a:r>
                        <a:rPr lang="en-IN" sz="1600" dirty="0"/>
                        <a:t>7.5%</a:t>
                      </a:r>
                    </a:p>
                  </a:txBody>
                  <a:tcPr/>
                </a:tc>
                <a:extLst>
                  <a:ext uri="{0D108BD9-81ED-4DB2-BD59-A6C34878D82A}">
                    <a16:rowId xmlns:a16="http://schemas.microsoft.com/office/drawing/2014/main" val="988181210"/>
                  </a:ext>
                </a:extLst>
              </a:tr>
              <a:tr h="371849">
                <a:tc>
                  <a:txBody>
                    <a:bodyPr/>
                    <a:lstStyle/>
                    <a:p>
                      <a:r>
                        <a:rPr lang="en-IN" sz="1600" dirty="0"/>
                        <a:t>Perfumery, cosmetics and toilet preparations</a:t>
                      </a:r>
                    </a:p>
                  </a:txBody>
                  <a:tcPr/>
                </a:tc>
                <a:tc>
                  <a:txBody>
                    <a:bodyPr/>
                    <a:lstStyle/>
                    <a:p>
                      <a:r>
                        <a:rPr lang="en-IN" sz="1600" dirty="0"/>
                        <a:t>10%</a:t>
                      </a:r>
                    </a:p>
                  </a:txBody>
                  <a:tcPr/>
                </a:tc>
                <a:tc>
                  <a:txBody>
                    <a:bodyPr/>
                    <a:lstStyle/>
                    <a:p>
                      <a:r>
                        <a:rPr lang="en-IN" sz="1600" dirty="0"/>
                        <a:t>20%</a:t>
                      </a:r>
                    </a:p>
                  </a:txBody>
                  <a:tcPr/>
                </a:tc>
                <a:extLst>
                  <a:ext uri="{0D108BD9-81ED-4DB2-BD59-A6C34878D82A}">
                    <a16:rowId xmlns:a16="http://schemas.microsoft.com/office/drawing/2014/main" val="4267289717"/>
                  </a:ext>
                </a:extLst>
              </a:tr>
              <a:tr h="371849">
                <a:tc>
                  <a:txBody>
                    <a:bodyPr/>
                    <a:lstStyle/>
                    <a:p>
                      <a:r>
                        <a:rPr lang="en-IN" sz="1600" kern="1200" dirty="0">
                          <a:solidFill>
                            <a:schemeClr val="dk1"/>
                          </a:solidFill>
                          <a:effectLst/>
                          <a:latin typeface="+mn-lt"/>
                          <a:ea typeface="+mn-ea"/>
                          <a:cs typeface="+mn-cs"/>
                        </a:rPr>
                        <a:t>Truck and bus radial tyres </a:t>
                      </a:r>
                      <a:endParaRPr lang="en-IN" sz="1600" dirty="0"/>
                    </a:p>
                  </a:txBody>
                  <a:tcPr/>
                </a:tc>
                <a:tc>
                  <a:txBody>
                    <a:bodyPr/>
                    <a:lstStyle/>
                    <a:p>
                      <a:r>
                        <a:rPr lang="en-IN" sz="1600" dirty="0"/>
                        <a:t>10%</a:t>
                      </a:r>
                    </a:p>
                  </a:txBody>
                  <a:tcPr/>
                </a:tc>
                <a:tc>
                  <a:txBody>
                    <a:bodyPr/>
                    <a:lstStyle/>
                    <a:p>
                      <a:r>
                        <a:rPr lang="en-IN" sz="1600" dirty="0"/>
                        <a:t>15%</a:t>
                      </a:r>
                    </a:p>
                  </a:txBody>
                  <a:tcPr/>
                </a:tc>
                <a:extLst>
                  <a:ext uri="{0D108BD9-81ED-4DB2-BD59-A6C34878D82A}">
                    <a16:rowId xmlns:a16="http://schemas.microsoft.com/office/drawing/2014/main" val="1170230649"/>
                  </a:ext>
                </a:extLst>
              </a:tr>
              <a:tr h="371849">
                <a:tc>
                  <a:txBody>
                    <a:bodyPr/>
                    <a:lstStyle/>
                    <a:p>
                      <a:r>
                        <a:rPr lang="en-IN" sz="1600" kern="1200" dirty="0">
                          <a:solidFill>
                            <a:schemeClr val="dk1"/>
                          </a:solidFill>
                          <a:effectLst/>
                          <a:latin typeface="+mn-lt"/>
                          <a:ea typeface="+mn-ea"/>
                          <a:cs typeface="+mn-cs"/>
                        </a:rPr>
                        <a:t>All kinds of footwears </a:t>
                      </a:r>
                      <a:endParaRPr lang="en-IN" sz="1600" dirty="0"/>
                    </a:p>
                  </a:txBody>
                  <a:tcPr/>
                </a:tc>
                <a:tc>
                  <a:txBody>
                    <a:bodyPr/>
                    <a:lstStyle/>
                    <a:p>
                      <a:r>
                        <a:rPr lang="en-IN" sz="1600" dirty="0"/>
                        <a:t>10%</a:t>
                      </a:r>
                    </a:p>
                  </a:txBody>
                  <a:tcPr/>
                </a:tc>
                <a:tc>
                  <a:txBody>
                    <a:bodyPr/>
                    <a:lstStyle/>
                    <a:p>
                      <a:r>
                        <a:rPr lang="en-IN" sz="1600" dirty="0"/>
                        <a:t>20%</a:t>
                      </a:r>
                    </a:p>
                  </a:txBody>
                  <a:tcPr/>
                </a:tc>
                <a:extLst>
                  <a:ext uri="{0D108BD9-81ED-4DB2-BD59-A6C34878D82A}">
                    <a16:rowId xmlns:a16="http://schemas.microsoft.com/office/drawing/2014/main" val="736417628"/>
                  </a:ext>
                </a:extLst>
              </a:tr>
              <a:tr h="371849">
                <a:tc>
                  <a:txBody>
                    <a:bodyPr/>
                    <a:lstStyle/>
                    <a:p>
                      <a:r>
                        <a:rPr lang="en-IN" sz="1600" dirty="0"/>
                        <a:t>Parts of footwears</a:t>
                      </a:r>
                    </a:p>
                  </a:txBody>
                  <a:tcPr/>
                </a:tc>
                <a:tc>
                  <a:txBody>
                    <a:bodyPr/>
                    <a:lstStyle/>
                    <a:p>
                      <a:r>
                        <a:rPr lang="en-IN" sz="1600" dirty="0"/>
                        <a:t>10%</a:t>
                      </a:r>
                    </a:p>
                  </a:txBody>
                  <a:tcPr/>
                </a:tc>
                <a:tc>
                  <a:txBody>
                    <a:bodyPr/>
                    <a:lstStyle/>
                    <a:p>
                      <a:r>
                        <a:rPr lang="en-IN" sz="1600" dirty="0"/>
                        <a:t>15%</a:t>
                      </a:r>
                    </a:p>
                  </a:txBody>
                  <a:tcPr/>
                </a:tc>
                <a:extLst>
                  <a:ext uri="{0D108BD9-81ED-4DB2-BD59-A6C34878D82A}">
                    <a16:rowId xmlns:a16="http://schemas.microsoft.com/office/drawing/2014/main" val="2707845944"/>
                  </a:ext>
                </a:extLst>
              </a:tr>
              <a:tr h="371849">
                <a:tc>
                  <a:txBody>
                    <a:bodyPr/>
                    <a:lstStyle/>
                    <a:p>
                      <a:r>
                        <a:rPr lang="en-IN" sz="1600" dirty="0"/>
                        <a:t>Smart watches, wrist watches, pocket watches, stop watches</a:t>
                      </a:r>
                    </a:p>
                  </a:txBody>
                  <a:tcPr/>
                </a:tc>
                <a:tc>
                  <a:txBody>
                    <a:bodyPr/>
                    <a:lstStyle/>
                    <a:p>
                      <a:r>
                        <a:rPr lang="en-IN" sz="1600" dirty="0"/>
                        <a:t>10%</a:t>
                      </a:r>
                    </a:p>
                  </a:txBody>
                  <a:tcPr/>
                </a:tc>
                <a:tc>
                  <a:txBody>
                    <a:bodyPr/>
                    <a:lstStyle/>
                    <a:p>
                      <a:r>
                        <a:rPr lang="en-IN" sz="1600" dirty="0"/>
                        <a:t>20%</a:t>
                      </a:r>
                    </a:p>
                  </a:txBody>
                  <a:tcPr/>
                </a:tc>
                <a:extLst>
                  <a:ext uri="{0D108BD9-81ED-4DB2-BD59-A6C34878D82A}">
                    <a16:rowId xmlns:a16="http://schemas.microsoft.com/office/drawing/2014/main" val="3369401921"/>
                  </a:ext>
                </a:extLst>
              </a:tr>
              <a:tr h="371849">
                <a:tc>
                  <a:txBody>
                    <a:bodyPr/>
                    <a:lstStyle/>
                    <a:p>
                      <a:r>
                        <a:rPr lang="en-IN" sz="1600" dirty="0"/>
                        <a:t>Clocks</a:t>
                      </a:r>
                    </a:p>
                  </a:txBody>
                  <a:tcPr/>
                </a:tc>
                <a:tc>
                  <a:txBody>
                    <a:bodyPr/>
                    <a:lstStyle/>
                    <a:p>
                      <a:r>
                        <a:rPr lang="en-IN" sz="1600" dirty="0"/>
                        <a:t>10%</a:t>
                      </a:r>
                    </a:p>
                  </a:txBody>
                  <a:tcPr/>
                </a:tc>
                <a:tc>
                  <a:txBody>
                    <a:bodyPr/>
                    <a:lstStyle/>
                    <a:p>
                      <a:r>
                        <a:rPr lang="en-IN" sz="1600" dirty="0"/>
                        <a:t>20%</a:t>
                      </a:r>
                    </a:p>
                  </a:txBody>
                  <a:tcPr/>
                </a:tc>
                <a:extLst>
                  <a:ext uri="{0D108BD9-81ED-4DB2-BD59-A6C34878D82A}">
                    <a16:rowId xmlns:a16="http://schemas.microsoft.com/office/drawing/2014/main" val="2680722747"/>
                  </a:ext>
                </a:extLst>
              </a:tr>
              <a:tr h="371849">
                <a:tc>
                  <a:txBody>
                    <a:bodyPr/>
                    <a:lstStyle/>
                    <a:p>
                      <a:r>
                        <a:rPr lang="en-IN" sz="1600" dirty="0"/>
                        <a:t>Furniture and parts thereof</a:t>
                      </a:r>
                    </a:p>
                  </a:txBody>
                  <a:tcPr/>
                </a:tc>
                <a:tc>
                  <a:txBody>
                    <a:bodyPr/>
                    <a:lstStyle/>
                    <a:p>
                      <a:r>
                        <a:rPr lang="en-IN" sz="1600" dirty="0"/>
                        <a:t>10%</a:t>
                      </a:r>
                    </a:p>
                  </a:txBody>
                  <a:tcPr/>
                </a:tc>
                <a:tc>
                  <a:txBody>
                    <a:bodyPr/>
                    <a:lstStyle/>
                    <a:p>
                      <a:r>
                        <a:rPr lang="en-IN" sz="1600" dirty="0"/>
                        <a:t>20%</a:t>
                      </a:r>
                    </a:p>
                  </a:txBody>
                  <a:tcPr/>
                </a:tc>
                <a:extLst>
                  <a:ext uri="{0D108BD9-81ED-4DB2-BD59-A6C34878D82A}">
                    <a16:rowId xmlns:a16="http://schemas.microsoft.com/office/drawing/2014/main" val="28033749"/>
                  </a:ext>
                </a:extLst>
              </a:tr>
              <a:tr h="371849">
                <a:tc>
                  <a:txBody>
                    <a:bodyPr/>
                    <a:lstStyle/>
                    <a:p>
                      <a:r>
                        <a:rPr lang="en-IN" sz="1600" dirty="0"/>
                        <a:t>Cellular mobile phones</a:t>
                      </a:r>
                    </a:p>
                  </a:txBody>
                  <a:tcPr/>
                </a:tc>
                <a:tc>
                  <a:txBody>
                    <a:bodyPr/>
                    <a:lstStyle/>
                    <a:p>
                      <a:r>
                        <a:rPr lang="en-IN" sz="1600" dirty="0"/>
                        <a:t>15%</a:t>
                      </a:r>
                    </a:p>
                  </a:txBody>
                  <a:tcPr/>
                </a:tc>
                <a:tc>
                  <a:txBody>
                    <a:bodyPr/>
                    <a:lstStyle/>
                    <a:p>
                      <a:r>
                        <a:rPr lang="en-IN" sz="1600" dirty="0"/>
                        <a:t>20%</a:t>
                      </a:r>
                    </a:p>
                  </a:txBody>
                  <a:tcPr/>
                </a:tc>
                <a:extLst>
                  <a:ext uri="{0D108BD9-81ED-4DB2-BD59-A6C34878D82A}">
                    <a16:rowId xmlns:a16="http://schemas.microsoft.com/office/drawing/2014/main" val="3075247777"/>
                  </a:ext>
                </a:extLst>
              </a:tr>
              <a:tr h="371849">
                <a:tc>
                  <a:txBody>
                    <a:bodyPr/>
                    <a:lstStyle/>
                    <a:p>
                      <a:r>
                        <a:rPr lang="en-IN" sz="1600" dirty="0"/>
                        <a:t>Accessories and parts of mobile phones such as charger, cell / battery, microphone, wired headset, USB cables, side keys, battery covers, camera lens, etc.</a:t>
                      </a:r>
                    </a:p>
                  </a:txBody>
                  <a:tcPr/>
                </a:tc>
                <a:tc>
                  <a:txBody>
                    <a:bodyPr/>
                    <a:lstStyle/>
                    <a:p>
                      <a:r>
                        <a:rPr lang="en-IN" sz="1600" dirty="0"/>
                        <a:t>10%</a:t>
                      </a:r>
                    </a:p>
                  </a:txBody>
                  <a:tcPr/>
                </a:tc>
                <a:tc>
                  <a:txBody>
                    <a:bodyPr/>
                    <a:lstStyle/>
                    <a:p>
                      <a:r>
                        <a:rPr lang="en-IN" sz="1600" dirty="0"/>
                        <a:t>15%</a:t>
                      </a:r>
                    </a:p>
                  </a:txBody>
                  <a:tcPr/>
                </a:tc>
                <a:extLst>
                  <a:ext uri="{0D108BD9-81ED-4DB2-BD59-A6C34878D82A}">
                    <a16:rowId xmlns:a16="http://schemas.microsoft.com/office/drawing/2014/main" val="775206575"/>
                  </a:ext>
                </a:extLst>
              </a:tr>
            </a:tbl>
          </a:graphicData>
        </a:graphic>
      </p:graphicFrame>
      <p:sp>
        <p:nvSpPr>
          <p:cNvPr id="12" name="Slide Number Placeholder 1">
            <a:extLst>
              <a:ext uri="{FF2B5EF4-FFF2-40B4-BE49-F238E27FC236}">
                <a16:creationId xmlns:a16="http://schemas.microsoft.com/office/drawing/2014/main" id="{FFD3A3C4-F522-4965-9785-F19537156CEE}"/>
              </a:ext>
            </a:extLst>
          </p:cNvPr>
          <p:cNvSpPr txBox="1">
            <a:spLocks/>
          </p:cNvSpPr>
          <p:nvPr/>
        </p:nvSpPr>
        <p:spPr>
          <a:xfrm>
            <a:off x="769495" y="6372384"/>
            <a:ext cx="780417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IN" sz="1600" b="1" i="1" dirty="0">
                <a:solidFill>
                  <a:schemeClr val="tx1"/>
                </a:solidFill>
              </a:rPr>
              <a:t>Effective from February 2, 2018</a:t>
            </a:r>
          </a:p>
        </p:txBody>
      </p:sp>
    </p:spTree>
    <p:extLst>
      <p:ext uri="{BB962C8B-B14F-4D97-AF65-F5344CB8AC3E}">
        <p14:creationId xmlns:p14="http://schemas.microsoft.com/office/powerpoint/2010/main" val="2919447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10822898" y="6445616"/>
            <a:ext cx="875676" cy="365125"/>
          </a:xfrm>
        </p:spPr>
        <p:txBody>
          <a:bodyPr/>
          <a:lstStyle/>
          <a:p>
            <a:r>
              <a:rPr lang="en-IN" b="1" dirty="0"/>
              <a:t>Page </a:t>
            </a:r>
            <a:fld id="{46AA97BE-287C-4D3C-BC2D-43FE9BE756F7}" type="slidenum">
              <a:rPr lang="en-IN" b="1" smtClean="0"/>
              <a:pPr/>
              <a:t>8</a:t>
            </a:fld>
            <a:endParaRPr lang="en-IN" b="1" dirty="0"/>
          </a:p>
        </p:txBody>
      </p:sp>
      <p:grpSp>
        <p:nvGrpSpPr>
          <p:cNvPr id="17" name="Group 16"/>
          <p:cNvGrpSpPr/>
          <p:nvPr/>
        </p:nvGrpSpPr>
        <p:grpSpPr>
          <a:xfrm>
            <a:off x="0" y="325554"/>
            <a:ext cx="6449668" cy="523220"/>
            <a:chOff x="0" y="325554"/>
            <a:chExt cx="6449668" cy="523220"/>
          </a:xfrm>
        </p:grpSpPr>
        <p:sp>
          <p:nvSpPr>
            <p:cNvPr id="18" name="Rectangle 17"/>
            <p:cNvSpPr/>
            <p:nvPr/>
          </p:nvSpPr>
          <p:spPr>
            <a:xfrm>
              <a:off x="565493" y="325554"/>
              <a:ext cx="5884175" cy="523220"/>
            </a:xfrm>
            <a:prstGeom prst="rect">
              <a:avLst/>
            </a:prstGeom>
          </p:spPr>
          <p:txBody>
            <a:bodyPr wrap="none">
              <a:spAutoFit/>
            </a:bodyPr>
            <a:lstStyle/>
            <a:p>
              <a:r>
                <a:rPr lang="en-US" sz="2800" b="1" dirty="0">
                  <a:solidFill>
                    <a:srgbClr val="2F8F99"/>
                  </a:solidFill>
                  <a:latin typeface="Arial" panose="020B0604020202020204" pitchFamily="34" charset="0"/>
                  <a:cs typeface="Arial" panose="020B0604020202020204" pitchFamily="34" charset="0"/>
                </a:rPr>
                <a:t>CHANGES IN BCD RATE (CONT.) </a:t>
              </a:r>
            </a:p>
          </p:txBody>
        </p:sp>
        <p:grpSp>
          <p:nvGrpSpPr>
            <p:cNvPr id="19" name="Group 18"/>
            <p:cNvGrpSpPr/>
            <p:nvPr/>
          </p:nvGrpSpPr>
          <p:grpSpPr>
            <a:xfrm>
              <a:off x="0" y="374342"/>
              <a:ext cx="509964" cy="425644"/>
              <a:chOff x="127146" y="374342"/>
              <a:chExt cx="509964" cy="425644"/>
            </a:xfrm>
          </p:grpSpPr>
          <p:sp>
            <p:nvSpPr>
              <p:cNvPr id="20" name="Isosceles Triangle 19"/>
              <p:cNvSpPr/>
              <p:nvPr/>
            </p:nvSpPr>
            <p:spPr>
              <a:xfrm rot="5400000">
                <a:off x="240821" y="403697"/>
                <a:ext cx="425644" cy="366934"/>
              </a:xfrm>
              <a:prstGeom prst="triangle">
                <a:avLst/>
              </a:prstGeom>
              <a:solidFill>
                <a:srgbClr val="2F8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1" name="Isosceles Triangle 20"/>
              <p:cNvSpPr/>
              <p:nvPr/>
            </p:nvSpPr>
            <p:spPr>
              <a:xfrm rot="5400000">
                <a:off x="97791" y="403697"/>
                <a:ext cx="425644" cy="366934"/>
              </a:xfrm>
              <a:prstGeom prst="triangle">
                <a:avLst/>
              </a:prstGeom>
              <a:solidFill>
                <a:srgbClr val="86D2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grpSp>
      <p:sp>
        <p:nvSpPr>
          <p:cNvPr id="22" name="Flowchart: Extract 21">
            <a:hlinkClick r:id="" action="ppaction://noaction"/>
          </p:cNvPr>
          <p:cNvSpPr/>
          <p:nvPr/>
        </p:nvSpPr>
        <p:spPr>
          <a:xfrm rot="16200000">
            <a:off x="11821029" y="6490380"/>
            <a:ext cx="344908" cy="295814"/>
          </a:xfrm>
          <a:prstGeom prst="flowChartExtra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04BA3C8B-4010-4CE2-9198-DC2EF1D53514}"/>
              </a:ext>
            </a:extLst>
          </p:cNvPr>
          <p:cNvSpPr txBox="1"/>
          <p:nvPr/>
        </p:nvSpPr>
        <p:spPr>
          <a:xfrm>
            <a:off x="704539" y="1112517"/>
            <a:ext cx="10628026" cy="5213332"/>
          </a:xfrm>
          <a:prstGeom prst="rect">
            <a:avLst/>
          </a:prstGeom>
          <a:noFill/>
          <a:ln w="28575">
            <a:solidFill>
              <a:srgbClr val="2B8F99"/>
            </a:solidFill>
          </a:ln>
        </p:spPr>
        <p:txBody>
          <a:bodyPr wrap="square" rtlCol="0">
            <a:noAutofit/>
          </a:bodyPr>
          <a:lstStyle/>
          <a:p>
            <a:pPr marL="349250" indent="-349250" defTabSz="2889250" eaLnBrk="0" fontAlgn="base" hangingPunct="0">
              <a:spcBef>
                <a:spcPct val="0"/>
              </a:spcBef>
              <a:buSzPct val="90000"/>
              <a:buFont typeface="Wingdings" panose="05000000000000000000" pitchFamily="2" charset="2"/>
              <a:buChar char="§"/>
            </a:pPr>
            <a:r>
              <a:rPr lang="en-IN" sz="2000" b="1" dirty="0">
                <a:solidFill>
                  <a:srgbClr val="2B8F99"/>
                </a:solidFill>
              </a:rPr>
              <a:t>Increase</a:t>
            </a:r>
            <a:r>
              <a:rPr lang="en-IN" sz="2000" dirty="0"/>
              <a:t> in BCD rate in case of following (cont.):</a:t>
            </a:r>
          </a:p>
          <a:p>
            <a:pPr marL="806450" lvl="1" indent="-349250" defTabSz="2889250" eaLnBrk="0" fontAlgn="base" hangingPunct="0">
              <a:spcBef>
                <a:spcPct val="0"/>
              </a:spcBef>
              <a:buSzPct val="90000"/>
              <a:buFont typeface="Wingdings" panose="05000000000000000000" pitchFamily="2" charset="2"/>
              <a:buChar char="Ø"/>
            </a:pPr>
            <a:endParaRPr lang="en-IN" dirty="0"/>
          </a:p>
        </p:txBody>
      </p:sp>
      <p:sp>
        <p:nvSpPr>
          <p:cNvPr id="39" name="Slide Number Placeholder 1">
            <a:extLst>
              <a:ext uri="{FF2B5EF4-FFF2-40B4-BE49-F238E27FC236}">
                <a16:creationId xmlns:a16="http://schemas.microsoft.com/office/drawing/2014/main" id="{A6473784-6346-4023-A38C-5618AA59E126}"/>
              </a:ext>
            </a:extLst>
          </p:cNvPr>
          <p:cNvSpPr txBox="1">
            <a:spLocks/>
          </p:cNvSpPr>
          <p:nvPr/>
        </p:nvSpPr>
        <p:spPr>
          <a:xfrm>
            <a:off x="7121666" y="6455723"/>
            <a:ext cx="377561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b="1" dirty="0"/>
              <a:t>Budget 2018 – Key Indirect Tax changes</a:t>
            </a:r>
          </a:p>
        </p:txBody>
      </p:sp>
      <p:graphicFrame>
        <p:nvGraphicFramePr>
          <p:cNvPr id="11" name="Table 10">
            <a:extLst>
              <a:ext uri="{FF2B5EF4-FFF2-40B4-BE49-F238E27FC236}">
                <a16:creationId xmlns:a16="http://schemas.microsoft.com/office/drawing/2014/main" id="{5BAFDA0D-342C-4636-9B5B-765742809E11}"/>
              </a:ext>
            </a:extLst>
          </p:cNvPr>
          <p:cNvGraphicFramePr>
            <a:graphicFrameLocks noGrp="1"/>
          </p:cNvGraphicFramePr>
          <p:nvPr>
            <p:extLst>
              <p:ext uri="{D42A27DB-BD31-4B8C-83A1-F6EECF244321}">
                <p14:modId xmlns:p14="http://schemas.microsoft.com/office/powerpoint/2010/main" val="1342293345"/>
              </p:ext>
            </p:extLst>
          </p:nvPr>
        </p:nvGraphicFramePr>
        <p:xfrm>
          <a:off x="1154528" y="1475435"/>
          <a:ext cx="9728048" cy="4648547"/>
        </p:xfrm>
        <a:graphic>
          <a:graphicData uri="http://schemas.openxmlformats.org/drawingml/2006/table">
            <a:tbl>
              <a:tblPr firstRow="1" bandRow="1">
                <a:tableStyleId>{21E4AEA4-8DFA-4A89-87EB-49C32662AFE0}</a:tableStyleId>
              </a:tblPr>
              <a:tblGrid>
                <a:gridCol w="6980155">
                  <a:extLst>
                    <a:ext uri="{9D8B030D-6E8A-4147-A177-3AD203B41FA5}">
                      <a16:colId xmlns:a16="http://schemas.microsoft.com/office/drawing/2014/main" val="3999193741"/>
                    </a:ext>
                  </a:extLst>
                </a:gridCol>
                <a:gridCol w="1122948">
                  <a:extLst>
                    <a:ext uri="{9D8B030D-6E8A-4147-A177-3AD203B41FA5}">
                      <a16:colId xmlns:a16="http://schemas.microsoft.com/office/drawing/2014/main" val="1413629433"/>
                    </a:ext>
                  </a:extLst>
                </a:gridCol>
                <a:gridCol w="1624945">
                  <a:extLst>
                    <a:ext uri="{9D8B030D-6E8A-4147-A177-3AD203B41FA5}">
                      <a16:colId xmlns:a16="http://schemas.microsoft.com/office/drawing/2014/main" val="1329146973"/>
                    </a:ext>
                  </a:extLst>
                </a:gridCol>
              </a:tblGrid>
              <a:tr h="353792">
                <a:tc>
                  <a:txBody>
                    <a:bodyPr/>
                    <a:lstStyle/>
                    <a:p>
                      <a:r>
                        <a:rPr lang="en-IN" sz="1800" dirty="0"/>
                        <a:t>Nature of goods</a:t>
                      </a:r>
                    </a:p>
                  </a:txBody>
                  <a:tcPr/>
                </a:tc>
                <a:tc>
                  <a:txBody>
                    <a:bodyPr/>
                    <a:lstStyle/>
                    <a:p>
                      <a:r>
                        <a:rPr lang="en-IN" sz="1800" dirty="0"/>
                        <a:t>Old Rate</a:t>
                      </a:r>
                    </a:p>
                  </a:txBody>
                  <a:tcPr/>
                </a:tc>
                <a:tc>
                  <a:txBody>
                    <a:bodyPr/>
                    <a:lstStyle/>
                    <a:p>
                      <a:r>
                        <a:rPr lang="en-IN" sz="1800" b="1" kern="1200" dirty="0">
                          <a:solidFill>
                            <a:schemeClr val="lt1"/>
                          </a:solidFill>
                          <a:effectLst/>
                          <a:latin typeface="+mn-lt"/>
                          <a:ea typeface="+mn-ea"/>
                          <a:cs typeface="+mn-cs"/>
                        </a:rPr>
                        <a:t>New Rate</a:t>
                      </a:r>
                      <a:endParaRPr lang="en-IN" sz="1800" dirty="0"/>
                    </a:p>
                  </a:txBody>
                  <a:tcPr/>
                </a:tc>
                <a:extLst>
                  <a:ext uri="{0D108BD9-81ED-4DB2-BD59-A6C34878D82A}">
                    <a16:rowId xmlns:a16="http://schemas.microsoft.com/office/drawing/2014/main" val="2826980798"/>
                  </a:ext>
                </a:extLst>
              </a:tr>
              <a:tr h="617192">
                <a:tc>
                  <a:txBody>
                    <a:bodyPr/>
                    <a:lstStyle/>
                    <a:p>
                      <a:r>
                        <a:rPr lang="en-IN" sz="1600" dirty="0"/>
                        <a:t>Printed circuit board assembly (PCBA) and moulded plastics for manufacture of charger of cellular mobile phones</a:t>
                      </a:r>
                    </a:p>
                  </a:txBody>
                  <a:tcPr/>
                </a:tc>
                <a:tc>
                  <a:txBody>
                    <a:bodyPr/>
                    <a:lstStyle/>
                    <a:p>
                      <a:r>
                        <a:rPr lang="en-IN" sz="1600" dirty="0"/>
                        <a:t>Nil</a:t>
                      </a:r>
                    </a:p>
                  </a:txBody>
                  <a:tcPr/>
                </a:tc>
                <a:tc>
                  <a:txBody>
                    <a:bodyPr/>
                    <a:lstStyle/>
                    <a:p>
                      <a:r>
                        <a:rPr lang="en-IN" sz="1600" dirty="0"/>
                        <a:t>10%</a:t>
                      </a:r>
                    </a:p>
                  </a:txBody>
                  <a:tcPr/>
                </a:tc>
                <a:extLst>
                  <a:ext uri="{0D108BD9-81ED-4DB2-BD59-A6C34878D82A}">
                    <a16:rowId xmlns:a16="http://schemas.microsoft.com/office/drawing/2014/main" val="988181210"/>
                  </a:ext>
                </a:extLst>
              </a:tr>
              <a:tr h="434715">
                <a:tc>
                  <a:txBody>
                    <a:bodyPr/>
                    <a:lstStyle/>
                    <a:p>
                      <a:r>
                        <a:rPr lang="en-IN" sz="1600" dirty="0"/>
                        <a:t>LCD / LED / OLED panels of television</a:t>
                      </a:r>
                    </a:p>
                  </a:txBody>
                  <a:tcPr/>
                </a:tc>
                <a:tc>
                  <a:txBody>
                    <a:bodyPr/>
                    <a:lstStyle/>
                    <a:p>
                      <a:r>
                        <a:rPr lang="en-IN" sz="1600" dirty="0"/>
                        <a:t>7.5%</a:t>
                      </a:r>
                    </a:p>
                  </a:txBody>
                  <a:tcPr/>
                </a:tc>
                <a:tc>
                  <a:txBody>
                    <a:bodyPr/>
                    <a:lstStyle/>
                    <a:p>
                      <a:r>
                        <a:rPr lang="en-IN" sz="1600" dirty="0"/>
                        <a:t>15%</a:t>
                      </a:r>
                    </a:p>
                  </a:txBody>
                  <a:tcPr/>
                </a:tc>
                <a:extLst>
                  <a:ext uri="{0D108BD9-81ED-4DB2-BD59-A6C34878D82A}">
                    <a16:rowId xmlns:a16="http://schemas.microsoft.com/office/drawing/2014/main" val="736417628"/>
                  </a:ext>
                </a:extLst>
              </a:tr>
              <a:tr h="324309">
                <a:tc>
                  <a:txBody>
                    <a:bodyPr/>
                    <a:lstStyle/>
                    <a:p>
                      <a:r>
                        <a:rPr lang="en-IN" sz="1600" dirty="0"/>
                        <a:t>Other parts of LCD / LED / OLED TV’s </a:t>
                      </a:r>
                    </a:p>
                  </a:txBody>
                  <a:tcPr/>
                </a:tc>
                <a:tc>
                  <a:txBody>
                    <a:bodyPr/>
                    <a:lstStyle/>
                    <a:p>
                      <a:r>
                        <a:rPr lang="en-IN" sz="1600" dirty="0"/>
                        <a:t>10%</a:t>
                      </a:r>
                    </a:p>
                  </a:txBody>
                  <a:tcPr/>
                </a:tc>
                <a:tc>
                  <a:txBody>
                    <a:bodyPr/>
                    <a:lstStyle/>
                    <a:p>
                      <a:r>
                        <a:rPr lang="en-IN" sz="1600" dirty="0"/>
                        <a:t>15%</a:t>
                      </a:r>
                    </a:p>
                  </a:txBody>
                  <a:tcPr/>
                </a:tc>
                <a:extLst>
                  <a:ext uri="{0D108BD9-81ED-4DB2-BD59-A6C34878D82A}">
                    <a16:rowId xmlns:a16="http://schemas.microsoft.com/office/drawing/2014/main" val="2707845944"/>
                  </a:ext>
                </a:extLst>
              </a:tr>
              <a:tr h="324309">
                <a:tc>
                  <a:txBody>
                    <a:bodyPr/>
                    <a:lstStyle/>
                    <a:p>
                      <a:r>
                        <a:rPr lang="en-IN" sz="1600" dirty="0"/>
                        <a:t>Completely Knocked Down (CKD) imports of motor vehicles falling under headings 8702, 8704 </a:t>
                      </a:r>
                    </a:p>
                  </a:txBody>
                  <a:tcPr/>
                </a:tc>
                <a:tc>
                  <a:txBody>
                    <a:bodyPr/>
                    <a:lstStyle/>
                    <a:p>
                      <a:r>
                        <a:rPr lang="en-IN" sz="1600" dirty="0"/>
                        <a:t>10%</a:t>
                      </a:r>
                    </a:p>
                  </a:txBody>
                  <a:tcPr/>
                </a:tc>
                <a:tc>
                  <a:txBody>
                    <a:bodyPr/>
                    <a:lstStyle/>
                    <a:p>
                      <a:r>
                        <a:rPr lang="en-IN" sz="1600" dirty="0"/>
                        <a:t>15%</a:t>
                      </a:r>
                    </a:p>
                  </a:txBody>
                  <a:tcPr/>
                </a:tc>
                <a:extLst>
                  <a:ext uri="{0D108BD9-81ED-4DB2-BD59-A6C34878D82A}">
                    <a16:rowId xmlns:a16="http://schemas.microsoft.com/office/drawing/2014/main" val="1411447736"/>
                  </a:ext>
                </a:extLst>
              </a:tr>
              <a:tr h="5601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600" dirty="0"/>
                        <a:t>Completely Built Units (CBU) imports of motor vehicles falling under headings 8702, 8704 </a:t>
                      </a:r>
                    </a:p>
                  </a:txBody>
                  <a:tcPr/>
                </a:tc>
                <a:tc>
                  <a:txBody>
                    <a:bodyPr/>
                    <a:lstStyle/>
                    <a:p>
                      <a:r>
                        <a:rPr lang="en-IN" sz="1600" dirty="0"/>
                        <a:t>20%</a:t>
                      </a:r>
                    </a:p>
                  </a:txBody>
                  <a:tcPr/>
                </a:tc>
                <a:tc>
                  <a:txBody>
                    <a:bodyPr/>
                    <a:lstStyle/>
                    <a:p>
                      <a:r>
                        <a:rPr lang="en-IN" sz="1600" dirty="0"/>
                        <a:t>25%</a:t>
                      </a:r>
                    </a:p>
                  </a:txBody>
                  <a:tcPr/>
                </a:tc>
                <a:extLst>
                  <a:ext uri="{0D108BD9-81ED-4DB2-BD59-A6C34878D82A}">
                    <a16:rowId xmlns:a16="http://schemas.microsoft.com/office/drawing/2014/main" val="3369401921"/>
                  </a:ext>
                </a:extLst>
              </a:tr>
              <a:tr h="560171">
                <a:tc>
                  <a:txBody>
                    <a:bodyPr/>
                    <a:lstStyle/>
                    <a:p>
                      <a:r>
                        <a:rPr lang="en-IN" sz="1600" dirty="0"/>
                        <a:t>CKD imports of motor cars under heading 8703 (with engine, gearbox, and transmission not in pre-assembled condition)</a:t>
                      </a:r>
                    </a:p>
                  </a:txBody>
                  <a:tcPr/>
                </a:tc>
                <a:tc>
                  <a:txBody>
                    <a:bodyPr/>
                    <a:lstStyle/>
                    <a:p>
                      <a:r>
                        <a:rPr lang="en-IN" sz="1600" dirty="0"/>
                        <a:t>10%</a:t>
                      </a:r>
                    </a:p>
                  </a:txBody>
                  <a:tcPr/>
                </a:tc>
                <a:tc>
                  <a:txBody>
                    <a:bodyPr/>
                    <a:lstStyle/>
                    <a:p>
                      <a:r>
                        <a:rPr lang="en-IN" sz="1600" dirty="0"/>
                        <a:t>15%</a:t>
                      </a:r>
                    </a:p>
                  </a:txBody>
                  <a:tcPr/>
                </a:tc>
                <a:extLst>
                  <a:ext uri="{0D108BD9-81ED-4DB2-BD59-A6C34878D82A}">
                    <a16:rowId xmlns:a16="http://schemas.microsoft.com/office/drawing/2014/main" val="2680722747"/>
                  </a:ext>
                </a:extLst>
              </a:tr>
              <a:tr h="560171">
                <a:tc>
                  <a:txBody>
                    <a:bodyPr/>
                    <a:lstStyle/>
                    <a:p>
                      <a:r>
                        <a:rPr lang="en-IN" sz="1600" dirty="0"/>
                        <a:t>Parts and Accessories under heading 8708, of motor vehicles falling under 8702, 8703 and 8704</a:t>
                      </a:r>
                    </a:p>
                  </a:txBody>
                  <a:tcPr/>
                </a:tc>
                <a:tc>
                  <a:txBody>
                    <a:bodyPr/>
                    <a:lstStyle/>
                    <a:p>
                      <a:r>
                        <a:rPr lang="en-IN" sz="1600" dirty="0"/>
                        <a:t>10%</a:t>
                      </a:r>
                    </a:p>
                  </a:txBody>
                  <a:tcPr/>
                </a:tc>
                <a:tc>
                  <a:txBody>
                    <a:bodyPr/>
                    <a:lstStyle/>
                    <a:p>
                      <a:r>
                        <a:rPr lang="en-IN" sz="1600" dirty="0"/>
                        <a:t>15%</a:t>
                      </a:r>
                    </a:p>
                  </a:txBody>
                  <a:tcPr/>
                </a:tc>
                <a:extLst>
                  <a:ext uri="{0D108BD9-81ED-4DB2-BD59-A6C34878D82A}">
                    <a16:rowId xmlns:a16="http://schemas.microsoft.com/office/drawing/2014/main" val="28033749"/>
                  </a:ext>
                </a:extLst>
              </a:tr>
              <a:tr h="560171">
                <a:tc>
                  <a:txBody>
                    <a:bodyPr/>
                    <a:lstStyle/>
                    <a:p>
                      <a:r>
                        <a:rPr lang="en-IN" sz="1600" dirty="0"/>
                        <a:t>Spark ignition engines, compression ignition engines and parts thereof of motor vehicles falling under heading 8702, 8703, 8704 or 8711</a:t>
                      </a:r>
                    </a:p>
                  </a:txBody>
                  <a:tcPr/>
                </a:tc>
                <a:tc>
                  <a:txBody>
                    <a:bodyPr/>
                    <a:lstStyle/>
                    <a:p>
                      <a:r>
                        <a:rPr lang="en-IN" sz="1600" dirty="0"/>
                        <a:t>7.5%</a:t>
                      </a:r>
                    </a:p>
                  </a:txBody>
                  <a:tcPr/>
                </a:tc>
                <a:tc>
                  <a:txBody>
                    <a:bodyPr/>
                    <a:lstStyle/>
                    <a:p>
                      <a:r>
                        <a:rPr lang="en-IN" sz="1600" dirty="0"/>
                        <a:t>15%</a:t>
                      </a:r>
                    </a:p>
                  </a:txBody>
                  <a:tcPr/>
                </a:tc>
                <a:extLst>
                  <a:ext uri="{0D108BD9-81ED-4DB2-BD59-A6C34878D82A}">
                    <a16:rowId xmlns:a16="http://schemas.microsoft.com/office/drawing/2014/main" val="735945433"/>
                  </a:ext>
                </a:extLst>
              </a:tr>
            </a:tbl>
          </a:graphicData>
        </a:graphic>
      </p:graphicFrame>
      <p:sp>
        <p:nvSpPr>
          <p:cNvPr id="12" name="Slide Number Placeholder 1">
            <a:extLst>
              <a:ext uri="{FF2B5EF4-FFF2-40B4-BE49-F238E27FC236}">
                <a16:creationId xmlns:a16="http://schemas.microsoft.com/office/drawing/2014/main" id="{4238A151-23AE-4903-ABB7-7D02EE8C826B}"/>
              </a:ext>
            </a:extLst>
          </p:cNvPr>
          <p:cNvSpPr txBox="1">
            <a:spLocks/>
          </p:cNvSpPr>
          <p:nvPr/>
        </p:nvSpPr>
        <p:spPr>
          <a:xfrm>
            <a:off x="769495" y="6372384"/>
            <a:ext cx="780417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IN" sz="1600" b="1" i="1" dirty="0">
                <a:solidFill>
                  <a:schemeClr val="tx1"/>
                </a:solidFill>
              </a:rPr>
              <a:t>Effective from February 2, 2018</a:t>
            </a:r>
          </a:p>
        </p:txBody>
      </p:sp>
    </p:spTree>
    <p:extLst>
      <p:ext uri="{BB962C8B-B14F-4D97-AF65-F5344CB8AC3E}">
        <p14:creationId xmlns:p14="http://schemas.microsoft.com/office/powerpoint/2010/main" val="1156546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val 20"/>
          <p:cNvSpPr/>
          <p:nvPr/>
        </p:nvSpPr>
        <p:spPr>
          <a:xfrm>
            <a:off x="3387699" y="1344079"/>
            <a:ext cx="2396516" cy="2025178"/>
          </a:xfrm>
          <a:prstGeom prst="ellipse">
            <a:avLst/>
          </a:prstGeom>
          <a:solidFill>
            <a:sysClr val="window" lastClr="FFFFFF"/>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Verdana"/>
              <a:ea typeface="+mn-ea"/>
              <a:cs typeface="+mn-cs"/>
            </a:endParaRPr>
          </a:p>
        </p:txBody>
      </p:sp>
      <p:sp>
        <p:nvSpPr>
          <p:cNvPr id="22" name="Oval 21"/>
          <p:cNvSpPr/>
          <p:nvPr/>
        </p:nvSpPr>
        <p:spPr>
          <a:xfrm>
            <a:off x="6370349" y="1330026"/>
            <a:ext cx="2396516" cy="2025178"/>
          </a:xfrm>
          <a:prstGeom prst="ellipse">
            <a:avLst/>
          </a:prstGeom>
          <a:solidFill>
            <a:sysClr val="window" lastClr="FFFFFF"/>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2" name="Group 1">
            <a:extLst>
              <a:ext uri="{FF2B5EF4-FFF2-40B4-BE49-F238E27FC236}">
                <a16:creationId xmlns:a16="http://schemas.microsoft.com/office/drawing/2014/main" id="{7B1D4214-645F-47B8-9539-3AF32C5F8B1B}"/>
              </a:ext>
            </a:extLst>
          </p:cNvPr>
          <p:cNvGrpSpPr/>
          <p:nvPr/>
        </p:nvGrpSpPr>
        <p:grpSpPr>
          <a:xfrm>
            <a:off x="1758846" y="2463382"/>
            <a:ext cx="8779241" cy="1524000"/>
            <a:chOff x="1758846" y="1219200"/>
            <a:chExt cx="8779241" cy="1524000"/>
          </a:xfrm>
        </p:grpSpPr>
        <p:sp>
          <p:nvSpPr>
            <p:cNvPr id="31" name="Rectangle 6">
              <a:extLst>
                <a:ext uri="{FF2B5EF4-FFF2-40B4-BE49-F238E27FC236}">
                  <a16:creationId xmlns:a16="http://schemas.microsoft.com/office/drawing/2014/main" id="{F82E7EFA-91FF-437F-B013-8480C58852DE}"/>
                </a:ext>
              </a:extLst>
            </p:cNvPr>
            <p:cNvSpPr>
              <a:spLocks noChangeArrowheads="1"/>
            </p:cNvSpPr>
            <p:nvPr/>
          </p:nvSpPr>
          <p:spPr bwMode="auto">
            <a:xfrm>
              <a:off x="1934382" y="1338814"/>
              <a:ext cx="5638800" cy="1143000"/>
            </a:xfrm>
            <a:prstGeom prst="rect">
              <a:avLst/>
            </a:prstGeom>
            <a:noFill/>
            <a:ln w="9525">
              <a:noFill/>
              <a:miter lim="800000"/>
              <a:headEnd/>
              <a:tailEnd/>
            </a:ln>
          </p:spPr>
          <p:txBody>
            <a:bodyPr anchor="ctr"/>
            <a:lstStyle/>
            <a:p>
              <a:r>
                <a:rPr lang="en-US" sz="4000" b="1" dirty="0">
                  <a:solidFill>
                    <a:srgbClr val="1BA39E"/>
                  </a:solidFill>
                  <a:latin typeface="Helvetica (Body)"/>
                </a:rPr>
                <a:t>LEGISLATIVE CHANGES</a:t>
              </a:r>
              <a:endParaRPr lang="en-US" sz="4000" b="1" dirty="0">
                <a:solidFill>
                  <a:prstClr val="white">
                    <a:lumMod val="50000"/>
                  </a:prstClr>
                </a:solidFill>
                <a:latin typeface="Helvetica (Body)"/>
              </a:endParaRPr>
            </a:p>
          </p:txBody>
        </p:sp>
        <p:grpSp>
          <p:nvGrpSpPr>
            <p:cNvPr id="37" name="Group 8">
              <a:extLst>
                <a:ext uri="{FF2B5EF4-FFF2-40B4-BE49-F238E27FC236}">
                  <a16:creationId xmlns:a16="http://schemas.microsoft.com/office/drawing/2014/main" id="{C5E703B2-F810-49B0-947C-9B096304EEE5}"/>
                </a:ext>
              </a:extLst>
            </p:cNvPr>
            <p:cNvGrpSpPr>
              <a:grpSpLocks/>
            </p:cNvGrpSpPr>
            <p:nvPr/>
          </p:nvGrpSpPr>
          <p:grpSpPr bwMode="auto">
            <a:xfrm>
              <a:off x="1758846" y="1219200"/>
              <a:ext cx="8779241" cy="1524000"/>
              <a:chOff x="96" y="768"/>
              <a:chExt cx="5472" cy="960"/>
            </a:xfrm>
            <a:solidFill>
              <a:schemeClr val="accent1">
                <a:lumMod val="75000"/>
              </a:schemeClr>
            </a:solidFill>
          </p:grpSpPr>
          <p:sp>
            <p:nvSpPr>
              <p:cNvPr id="42" name="Line 5">
                <a:extLst>
                  <a:ext uri="{FF2B5EF4-FFF2-40B4-BE49-F238E27FC236}">
                    <a16:creationId xmlns:a16="http://schemas.microsoft.com/office/drawing/2014/main" id="{5F7F940B-7A3F-4F42-BE7E-FE3F6F0AC41D}"/>
                  </a:ext>
                </a:extLst>
              </p:cNvPr>
              <p:cNvSpPr>
                <a:spLocks noChangeShapeType="1"/>
              </p:cNvSpPr>
              <p:nvPr/>
            </p:nvSpPr>
            <p:spPr bwMode="auto">
              <a:xfrm>
                <a:off x="96" y="1728"/>
                <a:ext cx="5232" cy="0"/>
              </a:xfrm>
              <a:prstGeom prst="line">
                <a:avLst/>
              </a:prstGeom>
              <a:solidFill>
                <a:srgbClr val="1B9EA3"/>
              </a:solidFill>
              <a:ln w="9525">
                <a:solidFill>
                  <a:srgbClr val="1B9EA3"/>
                </a:solidFill>
                <a:round/>
                <a:headEnd/>
                <a:tailEnd/>
              </a:ln>
            </p:spPr>
            <p:txBody>
              <a:bodyPr/>
              <a:lstStyle/>
              <a:p>
                <a:endParaRPr lang="en-US" dirty="0">
                  <a:solidFill>
                    <a:prstClr val="black"/>
                  </a:solidFill>
                </a:endParaRPr>
              </a:p>
            </p:txBody>
          </p:sp>
          <p:sp>
            <p:nvSpPr>
              <p:cNvPr id="47" name="AutoShape 6">
                <a:extLst>
                  <a:ext uri="{FF2B5EF4-FFF2-40B4-BE49-F238E27FC236}">
                    <a16:creationId xmlns:a16="http://schemas.microsoft.com/office/drawing/2014/main" id="{B9617967-B610-4498-B336-6D29EB3B5FCE}"/>
                  </a:ext>
                </a:extLst>
              </p:cNvPr>
              <p:cNvSpPr>
                <a:spLocks noChangeArrowheads="1"/>
              </p:cNvSpPr>
              <p:nvPr/>
            </p:nvSpPr>
            <p:spPr bwMode="auto">
              <a:xfrm>
                <a:off x="4608" y="768"/>
                <a:ext cx="960" cy="960"/>
              </a:xfrm>
              <a:prstGeom prst="chevron">
                <a:avLst>
                  <a:gd name="adj" fmla="val 25000"/>
                </a:avLst>
              </a:prstGeom>
              <a:solidFill>
                <a:srgbClr val="1B9EA3"/>
              </a:solidFill>
              <a:ln w="9525">
                <a:solidFill>
                  <a:srgbClr val="1B9EA3"/>
                </a:solidFill>
                <a:miter lim="800000"/>
                <a:headEnd/>
                <a:tailEnd/>
              </a:ln>
            </p:spPr>
            <p:txBody>
              <a:bodyPr wrap="none" anchor="ctr"/>
              <a:lstStyle/>
              <a:p>
                <a:endParaRPr lang="en-US" dirty="0">
                  <a:solidFill>
                    <a:prstClr val="black"/>
                  </a:solidFill>
                </a:endParaRPr>
              </a:p>
            </p:txBody>
          </p:sp>
          <p:sp>
            <p:nvSpPr>
              <p:cNvPr id="48" name="AutoShape 7">
                <a:extLst>
                  <a:ext uri="{FF2B5EF4-FFF2-40B4-BE49-F238E27FC236}">
                    <a16:creationId xmlns:a16="http://schemas.microsoft.com/office/drawing/2014/main" id="{D48D7591-7697-4E5D-819F-F3B80E21735F}"/>
                  </a:ext>
                </a:extLst>
              </p:cNvPr>
              <p:cNvSpPr>
                <a:spLocks noChangeArrowheads="1"/>
              </p:cNvSpPr>
              <p:nvPr/>
            </p:nvSpPr>
            <p:spPr bwMode="auto">
              <a:xfrm>
                <a:off x="3792" y="768"/>
                <a:ext cx="960" cy="960"/>
              </a:xfrm>
              <a:prstGeom prst="chevron">
                <a:avLst>
                  <a:gd name="adj" fmla="val 25000"/>
                </a:avLst>
              </a:prstGeom>
              <a:solidFill>
                <a:srgbClr val="1B9EA3"/>
              </a:solidFill>
              <a:ln w="9525">
                <a:solidFill>
                  <a:srgbClr val="1B9EA3"/>
                </a:solidFill>
                <a:miter lim="800000"/>
                <a:headEnd/>
                <a:tailEnd/>
              </a:ln>
            </p:spPr>
            <p:txBody>
              <a:bodyPr wrap="none" anchor="ctr"/>
              <a:lstStyle/>
              <a:p>
                <a:endParaRPr lang="en-US" dirty="0">
                  <a:solidFill>
                    <a:prstClr val="black"/>
                  </a:solidFill>
                </a:endParaRPr>
              </a:p>
            </p:txBody>
          </p:sp>
        </p:grpSp>
      </p:grpSp>
    </p:spTree>
    <p:extLst>
      <p:ext uri="{BB962C8B-B14F-4D97-AF65-F5344CB8AC3E}">
        <p14:creationId xmlns:p14="http://schemas.microsoft.com/office/powerpoint/2010/main" val="21593670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15779</TotalTime>
  <Words>1656</Words>
  <Application>Microsoft Office PowerPoint</Application>
  <PresentationFormat>Widescreen</PresentationFormat>
  <Paragraphs>248</Paragraphs>
  <Slides>18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Helvetica</vt:lpstr>
      <vt:lpstr>Helvetica (Body)</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Himanshi Suri</dc:creator>
  <cp:lastModifiedBy>ADMIN</cp:lastModifiedBy>
  <cp:revision>1894</cp:revision>
  <dcterms:created xsi:type="dcterms:W3CDTF">2017-05-11T17:48:53Z</dcterms:created>
  <dcterms:modified xsi:type="dcterms:W3CDTF">2018-02-02T05:43:09Z</dcterms:modified>
</cp:coreProperties>
</file>